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30"/>
  </p:notesMasterIdLst>
  <p:sldIdLst>
    <p:sldId id="267" r:id="rId2"/>
    <p:sldId id="268" r:id="rId3"/>
    <p:sldId id="293" r:id="rId4"/>
    <p:sldId id="305" r:id="rId5"/>
    <p:sldId id="295" r:id="rId6"/>
    <p:sldId id="307" r:id="rId7"/>
    <p:sldId id="296" r:id="rId8"/>
    <p:sldId id="306" r:id="rId9"/>
    <p:sldId id="308" r:id="rId10"/>
    <p:sldId id="310" r:id="rId11"/>
    <p:sldId id="297" r:id="rId12"/>
    <p:sldId id="298" r:id="rId13"/>
    <p:sldId id="299" r:id="rId14"/>
    <p:sldId id="300" r:id="rId15"/>
    <p:sldId id="269" r:id="rId16"/>
    <p:sldId id="301" r:id="rId17"/>
    <p:sldId id="302" r:id="rId18"/>
    <p:sldId id="311" r:id="rId19"/>
    <p:sldId id="313" r:id="rId20"/>
    <p:sldId id="312" r:id="rId21"/>
    <p:sldId id="303" r:id="rId22"/>
    <p:sldId id="315" r:id="rId23"/>
    <p:sldId id="316" r:id="rId24"/>
    <p:sldId id="317" r:id="rId25"/>
    <p:sldId id="318" r:id="rId26"/>
    <p:sldId id="319" r:id="rId27"/>
    <p:sldId id="320" r:id="rId28"/>
    <p:sldId id="292"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185" autoAdjust="0"/>
    <p:restoredTop sz="95320" autoAdjust="0"/>
  </p:normalViewPr>
  <p:slideViewPr>
    <p:cSldViewPr snapToGrid="0">
      <p:cViewPr varScale="1">
        <p:scale>
          <a:sx n="91" d="100"/>
          <a:sy n="91" d="100"/>
        </p:scale>
        <p:origin x="200" y="9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0T00:32:06.507"/>
    </inkml:context>
    <inkml:brush xml:id="br0">
      <inkml:brushProperty name="width" value="0.05" units="cm"/>
      <inkml:brushProperty name="height" value="0.05" units="cm"/>
    </inkml:brush>
  </inkml:definitions>
  <inkml:trace contextRef="#ctx0" brushRef="#br0">1 1 24575,'12'35'0,"-1"-4"0,14 15 0,-3-6 0,4 8 0,-3-7 0,0 2 0,-5-3 0,3 1 0,-6-4 0,4 4 0,-4-6 0,1 3 0,-4-7 0,-2 2 0,0-4 0,-2 4 0,0-3 0,1-2 0,-3-3 0,1 0 0,-4-6 0,0 3 0,1-3 0,1 4 0,-3-2 0,4 2 0,-3-4 0,2 3 0,-2-1 0,0 4 0,2-2 0,-1 3 0,1-1 0,-1 4 0,1-2 0,-1 0 0,3-1 0,-2 1 0,1-2 0,-1 2 0,0-4 0,-1 1 0,2 1 0,-2-2 0,1 1 0,-1-1 0,1 0 0,0 0 0,-1-2 0,0-3 0,0 1 0,1 0 0,2 2 0,0 0 0,0 3 0,0-1 0,0 2 0,0-1 0,2 1 0,-3 4 0,3-1 0,-2 4 0,3 0 0,0 3 0,1-3 0,0 3 0,-2-6 0,1 2 0,-2-2 0,2 0 0,-2-6 0,0 3 0,-1-5 0,0 4 0,0-2 0,0 0 0,0-1 0,-2-1 0,3 0 0,-2-1 0,2 0 0,-1 0 0,-1-3 0,0 0 0,-1 0 0,0 0 0,3 2 0,-2 1 0,2 0 0,-1-2 0,0-3 0,-1 2 0,1-5 0,0 2 0,1-2 0,0 1 0,2-1 0,2 1 0,1-1 0,6 2 0,-1-2 0,7 2 0,-2-3 0,8 3 0,3-2 0,15 3 0,0-1 0,8 2 0,-5-2 0,2 4 0,1-5 0,2 1 0,-2-3 0,1-2 0,-10-1 0,3-4 0,-13-1 0,1-3 0,-8 2 0,2 0 0,-2-2 0,0 1 0,0-1 0,0 0 0,-4-1 0,5-1 0,-2-3 0,5-3 0,-2-3 0,6-2 0,-2-4 0,5-1 0,-6 3 0,-1-4 0,-5 6 0,1-5 0,-6 5 0,2-5 0,-2 5 0,-3-4 0,-1 2 0,0-2 0,-3 1 0,5-2 0,-3 2 0,5-3 0,-5 2 0,5-3 0,-3 2 0,1-3 0,3 0 0,0-4 0,0 4 0,-3-2 0,2 1 0,-1-2 0,-1 2 0,0-1 0,-7 5 0,3-3 0,-4 5 0,2-1 0,-5 7 0,0-3 0,-1 2 0,1-2 0,4-3 0,2-1 0,0 1 0,-1-5 0,-1 3 0,4-5 0,0 2 0,2 0 0,3 1 0,-3 0 0,0 0 0,-1-1 0,1-3 0,2 2 0,1-1 0,-2 4 0,-5 5 0,1-3 0,-3 1 0,5-4 0,3-4 0,4 1 0,1-1 0,0 2 0,-1 0 0,6-3 0,-3 3 0,4 0 0,-7 7 0,7-5 0,0 2 0,7-3 0,6-1 0,-2 2 0,14-2 0,4 1 0,15-1 0,-3 6 0,14 1 0,-4 8 0,11 0 0,-15 3 0,0-1 0,-16 3 0,5 0 0,-10 3 0,6 2 0,-1 3 0,20 3 0,0 0 0,-31-2 0,2 0 0,-5 0 0,2 0 0,9 3 0,0 0 0,-8-2 0,0 1 0,8 2 0,1 1 0,-6-1 0,0 0 0,0 1 0,-1 1 0,41 12 0,-15-1 0,0 5 0,5 3 0,-8 0 0,-2 2 0,-24-5 0,-3 4 0,-8-5 0,-6 2 0,-1-1 0,-2 8 0,3-1 0,2 12 0,0-2 0,1 8 0,-8-4 0,3 5 0,-6-4 0,4 8 0,-4-5 0,3 3 0,0 0 0,1 2 0,-1-3 0,-2-1 0,-1-2 0,0 5 0,-1-1 0,2 8 0,-3-6 0,4 7 0,-5-10 0,3 9 0,-2-8 0,0 6 0,0-9 0,-1 3 0,-2-10 0,3 5 0,-5-10 0,1 2 0,-2-5 0,1 4 0,1-2 0,0 4 0,1 1 0,3 4 0,-1-1 0,2 5 0,-1-5 0,1 7 0,-4-8 0,2 4 0,-6-8 0,4 5 0,-7-10 0,5 8 0,-1-8 0,1 8 0,1-7 0,1 4 0,-2-3 0,3 3 0,-5-5 0,0 2 0,-1-8 0,-2 8 0,2-6 0,0 6 0,0-2 0,3 4 0,-3-6 0,2 7 0,-1-9 0,3 10 0,-3-8 0,4 5 0,-2-3 0,5 4 0,-7-8 0,4-1 0,-7-1 0,8 4 0,1 7 0,9 11 0,1-2 0,0 6 0,2-3 0,-4 0 0,5 1 0,-7-3 0,3 1 0,-9-4 0,5 7 0,-4-6 0,2 7 0,-3-8 0,-1 6 0,-2-8 0,-1 3 0,-2-11 0,-2 1 0,-4-10 0,1 3 0,-2-8 0,1 2 0,-2 0 0,1-2 0,-1 3 0,4 2 0,-3-3 0,4 4 0,-4-8 0,1 4 0,-2-6 0,5 5 0,1 0 0,9 8 0,-1-3 0,4 3 0,1-3 0,2 2 0,-1-4 0,1 1 0,0-1 0,3-1 0,1-1 0,-1-3 0,3 0 0,4 1 0,2 1 0,6 2 0,-1 1 0,4 2 0,-3-3 0,1 1 0,-4-3 0,9 0 0,-8-2 0,12 5 0,-2-1 0,10 2 0,-7-3 0,4-1 0,-12-6 0,0-2 0,-11-4 0,-2-2 0,-3-2 0,4 1 0,0-3 0,2 1 0,0-3 0,5 1 0,-5-3 0,8 0 0,-7-4 0,7 1 0,-7-1 0,1 2 0,-6-2 0,4 0 0,1-2 0,6 0 0,-1 0 0,8-2 0,-3 2 0,6-4 0,-4 2 0,2-3 0,-7 1 0,1 0 0,-1-2 0,-2 0 0,-5 0 0,-2-3 0,0-1 0,0-2 0,-1-1 0,-1-1 0,-6-1 0,6-2 0,-5 0 0,8-4 0,-2 1 0,3-4 0,-6 1 0,-2 0 0,2-2 0,2-2 0,5-2 0,0-1 0,0 0 0,3 0 0,-5-2 0,6-5 0,-8 5 0,9-9 0,-8 7 0,8-7 0,-6-1 0,7-2 0,-7 2 0,7-7 0,2 1 0,5-12 0,-2 7 0,8-8 0,-5 5 0,8-3 0,-12 9 0,3 2 0,-5 0 0,-5 7 0,3-5 0,-10 10 0,2-3 0,-5 3 0,2-1 0,-10 6 0,8-6 0,-7 3 0,5-6 0,-3 0 0,4-4 0,-1 1 0,6-6 0,2 1 0,1-3 0,2 2 0,-1-3 0,-2 3 0,3-4 0,-2 3 0,-3 2 0,-4 8 0,5-9 0,-1 0 0,4-10 0,0 1 0,5-7 0,-1 2 0,10-14 0,-9 11 0,10-11 0,-12 10 0,7-1 0,1-3 0,2-2 0,2-4 0,-4 4 0,0 0 0,-2 0 0,3 2 0,-5-1 0,-1 4 0,-1 1 0,5-8 0,-3 9 0,4-9 0,-7 7 0,10-7 0,-9 7 0,7-3 0,-5 1 0,-1-6 0,-4 6 0,-1-4 0,-9 10 0,7-7 0,-11 11 0,2 0 0,-8 6 0,4-7 0,-6 9 0,1-7 0,1 6 0,-1-5 0,-2 6 0,0-7 0,-3 8 0,4-13 0,-2 10 0,2-5 0,-3 2 0,3-1 0,-2 4 0,-1-3 0,0 6 0,1-5 0,-1 5 0,4 3 0,-6 5 0,1 3 0,-6 8 0,-2 6 0,-5 6 0,1 5 0,-6 3 0,2 4 0,-4 4 0,2-1 0,-1 2 0,-1-1 0,1 1 0,-2-1 0,3 0 0,-3-1 0,1 2 0,1 0 0,-2-2 0,3 0 0,-1-1 0,1-2 0,1 1 0,3-5 0,5-4 0,0-3 0,6-5 0,0 2 0,0-2 0,2 1 0,-4 3 0,-2 1 0,-4 3 0,-2 5 0,-5 2 0,0 6 0,-3 2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0T00:35:36.366"/>
    </inkml:context>
    <inkml:brush xml:id="br0">
      <inkml:brushProperty name="width" value="0.05" units="cm"/>
      <inkml:brushProperty name="height" value="0.05" units="cm"/>
      <inkml:brushProperty name="color" value="#E71224"/>
    </inkml:brush>
  </inkml:definitions>
  <inkml:trace contextRef="#ctx0" brushRef="#br0">0 0 24575,'0'0'0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0T00:35:39.347"/>
    </inkml:context>
    <inkml:brush xml:id="br0">
      <inkml:brushProperty name="width" value="0.05" units="cm"/>
      <inkml:brushProperty name="height" value="0.05" units="cm"/>
      <inkml:brushProperty name="color" value="#E71224"/>
    </inkml:brush>
  </inkml:definitions>
  <inkml:trace contextRef="#ctx0" brushRef="#br0">0 0 24575,'8'17'0,"2"0"0,6 10 0,0-4 0,0 0 0,0-3 0,-4-3 0,-4-5 0,-1-4 0,-4 0 0,7 7 0,-1 5 0,9 6 0,-1 2 0,3-2 0,-5 0 0,-1-4 0,-6-6 0,-3-3 0,2 0 0,-4-1 0,2 1 0,0-2 0,0 2 0,0 1 0,1 0 0,-1 2 0,2 2 0,0-2 0,-1 2 0,1-3 0,-2-1 0,1 2 0,0-2 0,-1 5 0,1-2 0,1 3 0,0-2 0,1 0 0,-2-3 0,0 2 0,-1-3 0,0 2 0,0-2 0,1 2 0,0-1 0,2 2 0,-3 0 0,3 2 0,-2-2 0,2 0 0,-3 0 0,2-2 0,-2 4 0,3 3 0,0 0 0,2 6 0,1-1 0,2 1 0,1 4 0,3-2 0,-2 4 0,0-5 0,1 6 0,-3-7 0,2 7 0,-3-7 0,-1 4 0,0-2 0,1-1 0,-2 2 0,2-4 0,-3 0 0,2-2 0,-2-3 0,2 3 0,-1 0 0,4 4 0,-3-4 0,5 3 0,-1-2 0,5 5 0,-3-3 0,3 3 0,-7-5 0,1 1 0,-7-3 0,2 5 0,-5-1 0,2 2 0,2 1 0,-1 2 0,4 1 0,-3-2 0,4 0 0,-3-6 0,2 0 0,-2-3 0,-1-2 0,-1-2 0,1-2 0,-2-4 0,-2-2 0,-1-3 0,-1 1 0,1 0 0,-3 2 0,5 4 0,-4 2 0,3 2 0,-2 0 0,1-4 0,1-2 0,-3-3 0,2 1 0,-1-1 0,1 5 0,0 0 0,-1 2 0,1 0 0,1 1 0,-2 3 0,3 2 0,-3-1 0,-1-2 0,1-5 0,-2 2 0,0-5 0,0 1 0,0-2 0,1 2 0,0-1 0,0-1 0,-1-4 0,0-1 0,0-2 0,0 1 0,0 0 0,0-2 0,2 1 0,-2 0 0,1 0 0,-1 1 0,0-2 0,0 2 0,0-2 0,0 0 0,0 0 0,0 0 0,3 4 0,1 0 0,-1 3 0,3-1 0,-2-1 0,1 2 0,-1 0 0,0-1 0,-1-1 0,-2 0 0,2-3 0,-2-1 0,0 0 0,-1-1 0,0 0 0,0-13 0,0 0 0,0-8 0,0 7 0,0 7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0T00:36:24.505"/>
    </inkml:context>
    <inkml:brush xml:id="br0">
      <inkml:brushProperty name="width" value="0.05" units="cm"/>
      <inkml:brushProperty name="height" value="0.05" units="cm"/>
      <inkml:brushProperty name="color" value="#E71224"/>
    </inkml:brush>
  </inkml:definitions>
  <inkml:trace contextRef="#ctx0" brushRef="#br0">0 129 24575,'24'7'0,"3"5"0,11 7 0,-1 2 0,1 2 0,-4-2 0,0-2 0,-5-1 0,0-4 0,0 2 0,3-1 0,1 2 0,7 2 0,1 2 0,3 2 0,-5 1 0,1-2 0,-11-2 0,-1-4 0,-15-6 0,-6-7 0,-7-3 0,2-17 0,-1-4 0,0-16 0,2 3 0,1-12 0,4 4 0,1-2 0,3 9 0,2 6 0,-1 5 0,6-1 0,-2 5 0,8-1 0,-1 0 0,8 0 0,-5 2 0,-4 5 0,-9 5 0,-5 3 0,-5 4 0,-2 0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0T00:40:24.380"/>
    </inkml:context>
    <inkml:brush xml:id="br0">
      <inkml:brushProperty name="width" value="0.05" units="cm"/>
      <inkml:brushProperty name="height" value="0.05" units="cm"/>
      <inkml:brushProperty name="color" value="#E71224"/>
    </inkml:brush>
  </inkml:definitions>
  <inkml:trace contextRef="#ctx0" brushRef="#br0">1 1514 24575,'51'-79'0,"0"-1"0,0 1 0,1-1 0,-1 1 0,0 0 0,1-1 0,-1 1 0,6-12 0,0-3 0,0 1 0,-3 7 0,-4 11 0,-4 16 0,17 1 0,-8 18 0,7-4 0,-5 10 0,-16 12 0,-5 3 0,1 4 0,-1 0 0,4 3 0,-4 1 0,5 0 0,-2 1 0,8-2 0,-2 2 0,11-2 0,-3 4 0,5-4 0,-8 5 0,-8 0 0,-10 3 0,-9 0 0,-6 1 0,-9 1 0,-2-1 0,0 3 0,2-2 0,7 1 0,6 0 0,6 0 0,7 1 0,8 0 0,6 0 0,9 0 0,0 0 0,21 0 0,6 0 0,-33 0 0,0 0 0,47 0 0,-47 0 0,2 0 0,-1 0 0,0 0 0,4-1 0,-1 2 0,-1-1 0,0 2 0,0-1 0,-1 0 0,-2 1 0,0 1 0,0-1 0,-1 0 0,37 3 0,-10-1 0,-12 0 0,0 2 0,-7 0 0,1 4 0,-4 1 0,4 1 0,-1-2 0,-1 4 0,-5-4 0,2 6 0,-3-2 0,4 4 0,-2 0 0,0 2 0,6 5 0,-5-2 0,6 0 0,-7-3 0,2 0 0,-7 0 0,2 4 0,-9-1 0,4 3 0,-5 1 0,-1 1 0,2 3 0,-1 3 0,3 7 0,3 7 0,-1 5 0,9 9 0,0 0 0,5 3 0,-9-8 0,-6-5 0,-12-11 0,0 0 0,-8-10 0,-1 4 0,-1-4 0,0 7 0,-2-5 0,3 6 0,0-4 0,1 0 0,1 5 0,0-2 0,3 7 0,0-2 0,5 9 0,-3-4 0,1 4 0,-3-10 0,-5-6 0,-6-12 0,-3-3 0,-7-7 0,-1-4 0,-3-5 0,-1-1 0,0-1 0,5 3 0,2 4 0,4 6 0,-1 1 0,4 6 0,-3 2 0,6 3 0,-1 3 0,6 7 0,7 12 0,11 11 0,5 6 0,9 7 0,-1 6 0,-24-36 0,0 0 0,-3 0 0,0 0 0,4 4 0,0 0 0,-2-2 0,0 0 0,3 4 0,-2 0 0,-4-6 0,-2-1 0,23 43 0,-15-13 0,2 7 0,-8-10 0,2 3 0,0-2 0,2 7 0,0-4 0,1 4 0,2-5 0,4 5 0,-4 1 0,3 1 0,-3 1 0,7 1 0,0-3 0,6 2 0,-1 4 0,2-6 0,-22-33 0,-1 0 0,18 28 0,1 7 0,-6-10 0,-1 3 0,-2-6 0,-3 1 0,0-8 0,-3-3 0,-1-6 0,-1 1 0,-3-6 0,0 4 0,-4-5 0,4 7 0,-6-5 0,2 3 0,-1 0 0,2 7 0,0-4 0,1 4 0,-5-5 0,0 2 0,-3-7 0,0-6 0,-3-7 0,-2-4 0,0-2 0,0 0 0,-4-6 0,4 3 0,-6-6 0,4 2 0,-3-3 0,1-2 0,0 5 0,-2-6 0,5 6 0,0-3 0,4 8 0,3 1 0,1 5 0,1-1 0,0 1 0,-3-4 0,4 3 0,-6-12 0,3 4 0,-5-10 0,1 2 0,-4-6 0,-1-4 0,-3-2 0,10 6 0,4 1 0,5 4 0,2-3 0,3 0 0,3 3 0,0-4 0,-5 2 0,-6-7 0,-4 3 0,0-2 0,-3 1 0,-1-3 0,-2-1 0,1 0 0,4 0 0,-1 0 0,5 2 0,-3 0 0,1-1 0,-3-1 0,0 0 0,-3-1 0,-1-1 0,2 0 0,1 0 0,5 2 0,-2-1 0,4-1 0,-7 1 0,-1-3 0,-3 1 0,-2-1 0,2 0 0,2 0 0,1 0 0,2 2 0,-1-2 0,2 0 0,2-7 0,2-4 0,-7 3 0,-3 0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0T00:40:26.090"/>
    </inkml:context>
    <inkml:brush xml:id="br0">
      <inkml:brushProperty name="width" value="0.05" units="cm"/>
      <inkml:brushProperty name="height" value="0.05" units="cm"/>
      <inkml:brushProperty name="color" value="#E71224"/>
    </inkml:brush>
  </inkml:definitions>
  <inkml:trace contextRef="#ctx0" brushRef="#br0">24 1 24575,'45'36'0,"1"-3"0,11 11 0,-8-13 0,-2 2 0,-11-9 0,-9-3 0,-9-6 0,-10-5 0,-2 0 0,-2-2 0,0 1 0,1 1 0,-2 3 0,4 1 0,-4-1 0,2 1 0,0-3 0,-2 3 0,1-5 0,-2 0 0,-1-3 0,0 1 0,-1-2 0,1-1 0,-8 2 0,-19 10 0,-8 2 0,-16 8 0,3-2 0,4-3 0,1-1 0,11-5 0,3-5 0,10-3 0,1-1 0,4-3 0,0 1 0,1-2 0,0 0 0,4-1 0,3 0 0,2 0 0,2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0T00:32:10.613"/>
    </inkml:context>
    <inkml:brush xml:id="br0">
      <inkml:brushProperty name="width" value="0.05" units="cm"/>
      <inkml:brushProperty name="height" value="0.05" units="cm"/>
    </inkml:brush>
  </inkml:definitions>
  <inkml:trace contextRef="#ctx0" brushRef="#br0">981 375 24575,'-50'-28'0,"3"4"0,-21-8 0,0 2 0,-4-3 0,7 2 0,9 4 0,15 6 0,5 2 0,8 4 0,3-1 0,3 7 0,-2-5 0,2 6 0,-2-4 0,5 6 0,-2-2 0,3 4 0,2-1 0,4 4 0,-1-1 0,4 1 0,1 0 0,2 0 0,-12-3 0,-4 2 0,-17-4 0,2 3 0,-1-1 0,10 0 0,10 2 0,10 1 0,5 1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0T00:35:36.366"/>
    </inkml:context>
    <inkml:brush xml:id="br0">
      <inkml:brushProperty name="width" value="0.05" units="cm"/>
      <inkml:brushProperty name="height" value="0.05" units="cm"/>
      <inkml:brushProperty name="color" value="#E71224"/>
    </inkml:brush>
  </inkml:definitions>
  <inkml:trace contextRef="#ctx0" brushRef="#br0">0 0 24575,'0'0'0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0T00:35:39.347"/>
    </inkml:context>
    <inkml:brush xml:id="br0">
      <inkml:brushProperty name="width" value="0.05" units="cm"/>
      <inkml:brushProperty name="height" value="0.05" units="cm"/>
      <inkml:brushProperty name="color" value="#E71224"/>
    </inkml:brush>
  </inkml:definitions>
  <inkml:trace contextRef="#ctx0" brushRef="#br0">0 0 24575,'8'17'0,"2"0"0,6 10 0,0-4 0,0 0 0,0-3 0,-4-3 0,-4-5 0,-1-4 0,-4 0 0,7 7 0,-1 5 0,9 6 0,-1 2 0,3-2 0,-5 0 0,-1-4 0,-6-6 0,-3-3 0,2 0 0,-4-1 0,2 1 0,0-2 0,0 2 0,0 1 0,1 0 0,-1 2 0,2 2 0,0-2 0,-1 2 0,1-3 0,-2-1 0,1 2 0,0-2 0,-1 5 0,1-2 0,1 3 0,0-2 0,1 0 0,-2-3 0,0 2 0,-1-3 0,0 2 0,0-2 0,1 2 0,0-1 0,2 2 0,-3 0 0,3 2 0,-2-2 0,2 0 0,-3 0 0,2-2 0,-2 4 0,3 3 0,0 0 0,2 6 0,1-1 0,2 1 0,1 4 0,3-2 0,-2 4 0,0-5 0,1 6 0,-3-7 0,2 7 0,-3-7 0,-1 4 0,0-2 0,1-1 0,-2 2 0,2-4 0,-3 0 0,2-2 0,-2-3 0,2 3 0,-1 0 0,4 4 0,-3-4 0,5 3 0,-1-2 0,5 5 0,-3-3 0,3 3 0,-7-5 0,1 1 0,-7-3 0,2 5 0,-5-1 0,2 2 0,2 1 0,-1 2 0,4 1 0,-3-2 0,4 0 0,-3-6 0,2 0 0,-2-3 0,-1-2 0,-1-2 0,1-2 0,-2-4 0,-2-2 0,-1-3 0,-1 1 0,1 0 0,-3 2 0,5 4 0,-4 2 0,3 2 0,-2 0 0,1-4 0,1-2 0,-3-3 0,2 1 0,-1-1 0,1 5 0,0 0 0,-1 2 0,1 0 0,1 1 0,-2 3 0,3 2 0,-3-1 0,-1-2 0,1-5 0,-2 2 0,0-5 0,0 1 0,0-2 0,1 2 0,0-1 0,0-1 0,-1-4 0,0-1 0,0-2 0,0 1 0,0 0 0,0-2 0,2 1 0,-2 0 0,1 0 0,-1 1 0,0-2 0,0 2 0,0-2 0,0 0 0,0 0 0,0 0 0,3 4 0,1 0 0,-1 3 0,3-1 0,-2-1 0,1 2 0,-1 0 0,0-1 0,-1-1 0,-2 0 0,2-3 0,-2-1 0,0 0 0,-1-1 0,0 0 0,0-13 0,0 0 0,0-8 0,0 7 0,0 7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0T00:36:24.505"/>
    </inkml:context>
    <inkml:brush xml:id="br0">
      <inkml:brushProperty name="width" value="0.05" units="cm"/>
      <inkml:brushProperty name="height" value="0.05" units="cm"/>
      <inkml:brushProperty name="color" value="#E71224"/>
    </inkml:brush>
  </inkml:definitions>
  <inkml:trace contextRef="#ctx0" brushRef="#br0">0 129 24575,'24'7'0,"3"5"0,11 7 0,-1 2 0,1 2 0,-4-2 0,0-2 0,-5-1 0,0-4 0,0 2 0,3-1 0,1 2 0,7 2 0,1 2 0,3 2 0,-5 1 0,1-2 0,-11-2 0,-1-4 0,-15-6 0,-6-7 0,-7-3 0,2-17 0,-1-4 0,0-16 0,2 3 0,1-12 0,4 4 0,1-2 0,3 9 0,2 6 0,-1 5 0,6-1 0,-2 5 0,8-1 0,-1 0 0,8 0 0,-5 2 0,-4 5 0,-9 5 0,-5 3 0,-5 4 0,-2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0T00:37:18.990"/>
    </inkml:context>
    <inkml:brush xml:id="br0">
      <inkml:brushProperty name="width" value="0.05" units="cm"/>
      <inkml:brushProperty name="height" value="0.05" units="cm"/>
      <inkml:brushProperty name="color" value="#E71224"/>
    </inkml:brush>
  </inkml:definitions>
  <inkml:trace contextRef="#ctx0" brushRef="#br0">0 1 24575,'77'59'0,"0"0"0,0 0 0,0 0 0,-1-1 0,-5-6 0,-2-3 0,-5-2 0,-5 1 0,0 8 0,-6-1 0,-12-10 0,-4 0 0,14 19 0,-26-30 0,-3-2 0,1 0 0,0 3 0,-2 0 0,1 4 0,-4-5 0,4 5 0,-3-6 0,5 9 0,-3-7 0,2 7 0,0-1 0,5 6 0,-3-1 0,4 1 0,-7-1 0,2 2 0,-3-4 0,1 5 0,-1-3 0,2 5 0,-3-6 0,2 6 0,-2-2 0,0 4 0,3 6 0,0-2 0,0 6 0,1-5 0,4 6 0,-2 1 0,8 9 0,-7-4 0,7 6 0,-5-6 0,6 7 0,-6-7 0,3 4 0,-4-8 0,0 3 0,-3-10 0,2 3 0,-6-9 0,1 0 0,-5-3 0,-3-4 0,1 1 0,-2 1 0,-2-5 0,-1 1 0,-1-8 0,-1 4 0,-1-8 0,0 2 0,-1-7 0,-1 6 0,2-7 0,-1 6 0,-1-5 0,0 5 0,-1-5 0,-1 1 0,2-3 0,-2 2 0,1-2 0,-2-1 0,3-3 0,-1 0 0,0-4 0,2 1 0,-2 0 0,4 1 0,-1-2 0,0-2 0,-1-5 0,0-1 0,-1-3 0,1 1 0,0-1 0,1-1 0,2 1 0,3-1 0,1 1 0,6 1 0,6 2 0,0-2 0,6 2 0,-4-3 0,0 0 0,-4-2 0,-4 1 0,-3-3 0,-2 1 0,-1-1 0,-3-1 0,2 4 0,0-3 0,3 4 0,0-2 0,2 1 0,-5-2 0,1 2 0,-2-2 0,2 3 0,1 1 0,1 0 0,-2 1 0,2 0 0,0 2 0,4 1 0,-2 1 0,4-2 0,-7-1 0,0-1 0,-4-2 0,0 1 0,-1-2 0,2 1 0,-1-1 0,2 0 0,-1 1 0,-1-1 0,-1 0 0,2 0 0,-4-2 0,0 0 0,-3-2 0,-4 1 0,2-2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0T00:37:20.396"/>
    </inkml:context>
    <inkml:brush xml:id="br0">
      <inkml:brushProperty name="width" value="0.05" units="cm"/>
      <inkml:brushProperty name="height" value="0.05" units="cm"/>
      <inkml:brushProperty name="color" value="#E71224"/>
    </inkml:brush>
  </inkml:definitions>
  <inkml:trace contextRef="#ctx0" brushRef="#br0">591 0 24575,'2'33'0,"3"-2"0,1 24 0,8 3 0,10 14 0,8 6 0,-8-29 0,1 1 0,-1-6 0,0 0 0,5 4 0,-1-1 0,15 22 0,-6-14 0,-15-20 0,-6-11 0,-9-12 0,-4-5 0,-1-4 0,-4 5 0,0-1 0,-1 6 0,0-3 0,1-1 0,-1-2 0,1-3 0,-4-2 0,-11-1 0,-10 1 0,-16-3 0,-17 0 0,-2-3 0,-21-1 0,2 1 0,1-1 0,6 3 0,10-4 0,11 3 0,1-1 0,15 3 0,0-1 0,8 0 0,-5 0 0,7 0 0,-2 0 0,11 2 0,1-2 0,10 2 0,3 0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0T00:32:06.507"/>
    </inkml:context>
    <inkml:brush xml:id="br0">
      <inkml:brushProperty name="width" value="0.05" units="cm"/>
      <inkml:brushProperty name="height" value="0.05" units="cm"/>
    </inkml:brush>
  </inkml:definitions>
  <inkml:trace contextRef="#ctx0" brushRef="#br0">1 1 24575,'12'35'0,"-1"-4"0,14 15 0,-3-6 0,4 8 0,-3-7 0,0 2 0,-5-3 0,3 1 0,-6-4 0,4 4 0,-4-6 0,1 3 0,-4-7 0,-2 2 0,0-4 0,-2 4 0,0-3 0,1-2 0,-3-3 0,1 0 0,-4-6 0,0 3 0,1-3 0,1 4 0,-3-2 0,4 2 0,-3-4 0,2 3 0,-2-1 0,0 4 0,2-2 0,-1 3 0,1-1 0,-1 4 0,1-2 0,-1 0 0,3-1 0,-2 1 0,1-2 0,-1 2 0,0-4 0,-1 1 0,2 1 0,-2-2 0,1 1 0,-1-1 0,1 0 0,0 0 0,-1-2 0,0-3 0,0 1 0,1 0 0,2 2 0,0 0 0,0 3 0,0-1 0,0 2 0,0-1 0,2 1 0,-3 4 0,3-1 0,-2 4 0,3 0 0,0 3 0,1-3 0,0 3 0,-2-6 0,1 2 0,-2-2 0,2 0 0,-2-6 0,0 3 0,-1-5 0,0 4 0,0-2 0,0 0 0,0-1 0,-2-1 0,3 0 0,-2-1 0,2 0 0,-1 0 0,-1-3 0,0 0 0,-1 0 0,0 0 0,3 2 0,-2 1 0,2 0 0,-1-2 0,0-3 0,-1 2 0,1-5 0,0 2 0,1-2 0,0 1 0,2-1 0,2 1 0,1-1 0,6 2 0,-1-2 0,7 2 0,-2-3 0,8 3 0,3-2 0,15 3 0,0-1 0,8 2 0,-5-2 0,2 4 0,1-5 0,2 1 0,-2-3 0,1-2 0,-10-1 0,3-4 0,-13-1 0,1-3 0,-8 2 0,2 0 0,-2-2 0,0 1 0,0-1 0,0 0 0,-4-1 0,5-1 0,-2-3 0,5-3 0,-2-3 0,6-2 0,-2-4 0,5-1 0,-6 3 0,-1-4 0,-5 6 0,1-5 0,-6 5 0,2-5 0,-2 5 0,-3-4 0,-1 2 0,0-2 0,-3 1 0,5-2 0,-3 2 0,5-3 0,-5 2 0,5-3 0,-3 2 0,1-3 0,3 0 0,0-4 0,0 4 0,-3-2 0,2 1 0,-1-2 0,-1 2 0,0-1 0,-7 5 0,3-3 0,-4 5 0,2-1 0,-5 7 0,0-3 0,-1 2 0,1-2 0,4-3 0,2-1 0,0 1 0,-1-5 0,-1 3 0,4-5 0,0 2 0,2 0 0,3 1 0,-3 0 0,0 0 0,-1-1 0,1-3 0,2 2 0,1-1 0,-2 4 0,-5 5 0,1-3 0,-3 1 0,5-4 0,3-4 0,4 1 0,1-1 0,0 2 0,-1 0 0,6-3 0,-3 3 0,4 0 0,-7 7 0,7-5 0,0 2 0,7-3 0,6-1 0,-2 2 0,14-2 0,4 1 0,15-1 0,-3 6 0,14 1 0,-4 8 0,11 0 0,-15 3 0,0-1 0,-16 3 0,5 0 0,-10 3 0,6 2 0,-1 3 0,20 3 0,0 0 0,-31-2 0,2 0 0,-5 0 0,2 0 0,9 3 0,0 0 0,-8-2 0,0 1 0,8 2 0,1 1 0,-6-1 0,0 0 0,0 1 0,-1 1 0,41 12 0,-15-1 0,0 5 0,5 3 0,-8 0 0,-2 2 0,-24-5 0,-3 4 0,-8-5 0,-6 2 0,-1-1 0,-2 8 0,3-1 0,2 12 0,0-2 0,1 8 0,-8-4 0,3 5 0,-6-4 0,4 8 0,-4-5 0,3 3 0,0 0 0,1 2 0,-1-3 0,-2-1 0,-1-2 0,0 5 0,-1-1 0,2 8 0,-3-6 0,4 7 0,-5-10 0,3 9 0,-2-8 0,0 6 0,0-9 0,-1 3 0,-2-10 0,3 5 0,-5-10 0,1 2 0,-2-5 0,1 4 0,1-2 0,0 4 0,1 1 0,3 4 0,-1-1 0,2 5 0,-1-5 0,1 7 0,-4-8 0,2 4 0,-6-8 0,4 5 0,-7-10 0,5 8 0,-1-8 0,1 8 0,1-7 0,1 4 0,-2-3 0,3 3 0,-5-5 0,0 2 0,-1-8 0,-2 8 0,2-6 0,0 6 0,0-2 0,3 4 0,-3-6 0,2 7 0,-1-9 0,3 10 0,-3-8 0,4 5 0,-2-3 0,5 4 0,-7-8 0,4-1 0,-7-1 0,8 4 0,1 7 0,9 11 0,1-2 0,0 6 0,2-3 0,-4 0 0,5 1 0,-7-3 0,3 1 0,-9-4 0,5 7 0,-4-6 0,2 7 0,-3-8 0,-1 6 0,-2-8 0,-1 3 0,-2-11 0,-2 1 0,-4-10 0,1 3 0,-2-8 0,1 2 0,-2 0 0,1-2 0,-1 3 0,4 2 0,-3-3 0,4 4 0,-4-8 0,1 4 0,-2-6 0,5 5 0,1 0 0,9 8 0,-1-3 0,4 3 0,1-3 0,2 2 0,-1-4 0,1 1 0,0-1 0,3-1 0,1-1 0,-1-3 0,3 0 0,4 1 0,2 1 0,6 2 0,-1 1 0,4 2 0,-3-3 0,1 1 0,-4-3 0,9 0 0,-8-2 0,12 5 0,-2-1 0,10 2 0,-7-3 0,4-1 0,-12-6 0,0-2 0,-11-4 0,-2-2 0,-3-2 0,4 1 0,0-3 0,2 1 0,0-3 0,5 1 0,-5-3 0,8 0 0,-7-4 0,7 1 0,-7-1 0,1 2 0,-6-2 0,4 0 0,1-2 0,6 0 0,-1 0 0,8-2 0,-3 2 0,6-4 0,-4 2 0,2-3 0,-7 1 0,1 0 0,-1-2 0,-2 0 0,-5 0 0,-2-3 0,0-1 0,0-2 0,-1-1 0,-1-1 0,-6-1 0,6-2 0,-5 0 0,8-4 0,-2 1 0,3-4 0,-6 1 0,-2 0 0,2-2 0,2-2 0,5-2 0,0-1 0,0 0 0,3 0 0,-5-2 0,6-5 0,-8 5 0,9-9 0,-8 7 0,8-7 0,-6-1 0,7-2 0,-7 2 0,7-7 0,2 1 0,5-12 0,-2 7 0,8-8 0,-5 5 0,8-3 0,-12 9 0,3 2 0,-5 0 0,-5 7 0,3-5 0,-10 10 0,2-3 0,-5 3 0,2-1 0,-10 6 0,8-6 0,-7 3 0,5-6 0,-3 0 0,4-4 0,-1 1 0,6-6 0,2 1 0,1-3 0,2 2 0,-1-3 0,-2 3 0,3-4 0,-2 3 0,-3 2 0,-4 8 0,5-9 0,-1 0 0,4-10 0,0 1 0,5-7 0,-1 2 0,10-14 0,-9 11 0,10-11 0,-12 10 0,7-1 0,1-3 0,2-2 0,2-4 0,-4 4 0,0 0 0,-2 0 0,3 2 0,-5-1 0,-1 4 0,-1 1 0,5-8 0,-3 9 0,4-9 0,-7 7 0,10-7 0,-9 7 0,7-3 0,-5 1 0,-1-6 0,-4 6 0,-1-4 0,-9 10 0,7-7 0,-11 11 0,2 0 0,-8 6 0,4-7 0,-6 9 0,1-7 0,1 6 0,-1-5 0,-2 6 0,0-7 0,-3 8 0,4-13 0,-2 10 0,2-5 0,-3 2 0,3-1 0,-2 4 0,-1-3 0,0 6 0,1-5 0,-1 5 0,4 3 0,-6 5 0,1 3 0,-6 8 0,-2 6 0,-5 6 0,1 5 0,-6 3 0,2 4 0,-4 4 0,2-1 0,-1 2 0,-1-1 0,1 1 0,-2-1 0,3 0 0,-3-1 0,1 2 0,1 0 0,-2-2 0,3 0 0,-1-1 0,1-2 0,1 1 0,3-5 0,5-4 0,0-3 0,6-5 0,0 2 0,0-2 0,2 1 0,-4 3 0,-2 1 0,-4 3 0,-2 5 0,-5 2 0,0 6 0,-3 2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0T00:32:10.613"/>
    </inkml:context>
    <inkml:brush xml:id="br0">
      <inkml:brushProperty name="width" value="0.05" units="cm"/>
      <inkml:brushProperty name="height" value="0.05" units="cm"/>
    </inkml:brush>
  </inkml:definitions>
  <inkml:trace contextRef="#ctx0" brushRef="#br0">981 375 24575,'-50'-28'0,"3"4"0,-21-8 0,0 2 0,-4-3 0,7 2 0,9 4 0,15 6 0,5 2 0,8 4 0,3-1 0,3 7 0,-2-5 0,2 6 0,-2-4 0,5 6 0,-2-2 0,3 4 0,2-1 0,4 4 0,-1-1 0,4 1 0,1 0 0,2 0 0,-12-3 0,-4 2 0,-17-4 0,2 3 0,-1-1 0,10 0 0,10 2 0,10 1 0,5 1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3AAC4F0-2BE9-4E1F-9D0D-D0AF0F27E45E}" type="datetimeFigureOut">
              <a:rPr lang="en-GB" smtClean="0"/>
              <a:t>09/03/2021</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BA16B3E-C0F6-44DF-B895-5D95F941F349}" type="slidenum">
              <a:rPr lang="en-GB" smtClean="0"/>
              <a:t>‹#›</a:t>
            </a:fld>
            <a:endParaRPr lang="en-GB"/>
          </a:p>
        </p:txBody>
      </p:sp>
    </p:spTree>
    <p:extLst>
      <p:ext uri="{BB962C8B-B14F-4D97-AF65-F5344CB8AC3E}">
        <p14:creationId xmlns:p14="http://schemas.microsoft.com/office/powerpoint/2010/main" val="15040991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FBA16B3E-C0F6-44DF-B895-5D95F941F349}" type="slidenum">
              <a:rPr lang="en-GB" smtClean="0"/>
              <a:t>1</a:t>
            </a:fld>
            <a:endParaRPr lang="en-GB"/>
          </a:p>
        </p:txBody>
      </p:sp>
    </p:spTree>
    <p:extLst>
      <p:ext uri="{BB962C8B-B14F-4D97-AF65-F5344CB8AC3E}">
        <p14:creationId xmlns:p14="http://schemas.microsoft.com/office/powerpoint/2010/main" val="19741032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FBA16B3E-C0F6-44DF-B895-5D95F941F349}" type="slidenum">
              <a:rPr lang="en-GB" smtClean="0"/>
              <a:t>2</a:t>
            </a:fld>
            <a:endParaRPr lang="en-GB"/>
          </a:p>
        </p:txBody>
      </p:sp>
    </p:spTree>
    <p:extLst>
      <p:ext uri="{BB962C8B-B14F-4D97-AF65-F5344CB8AC3E}">
        <p14:creationId xmlns:p14="http://schemas.microsoft.com/office/powerpoint/2010/main" val="20555148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r>
              <a:rPr lang="en-US"/>
              <a:t>20/01/2021</a:t>
            </a:r>
            <a:endParaRPr lang="en-GB" dirty="0"/>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C0B3A66A-FFE1-4A79-94A5-562B15C31147}" type="slidenum">
              <a:rPr lang="en-GB" smtClean="0"/>
              <a:t>‹#›</a:t>
            </a:fld>
            <a:endParaRPr lang="en-GB"/>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37347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20/01/2021</a:t>
            </a:r>
            <a:endParaRPr lang="en-GB" dirty="0"/>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C0B3A66A-FFE1-4A79-94A5-562B15C31147}" type="slidenum">
              <a:rPr lang="en-GB" smtClean="0"/>
              <a:t>‹#›</a:t>
            </a:fld>
            <a:endParaRPr lang="en-GB"/>
          </a:p>
        </p:txBody>
      </p:sp>
    </p:spTree>
    <p:extLst>
      <p:ext uri="{BB962C8B-B14F-4D97-AF65-F5344CB8AC3E}">
        <p14:creationId xmlns:p14="http://schemas.microsoft.com/office/powerpoint/2010/main" val="42519597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20/01/2021</a:t>
            </a:r>
            <a:endParaRPr lang="en-GB" dirty="0"/>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C0B3A66A-FFE1-4A79-94A5-562B15C31147}" type="slidenum">
              <a:rPr lang="en-GB" smtClean="0"/>
              <a:t>‹#›</a:t>
            </a:fld>
            <a:endParaRPr lang="en-GB"/>
          </a:p>
        </p:txBody>
      </p:sp>
    </p:spTree>
    <p:extLst>
      <p:ext uri="{BB962C8B-B14F-4D97-AF65-F5344CB8AC3E}">
        <p14:creationId xmlns:p14="http://schemas.microsoft.com/office/powerpoint/2010/main" val="10813109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20/01/2021</a:t>
            </a:r>
            <a:endParaRPr lang="en-GB" dirty="0"/>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C0B3A66A-FFE1-4A79-94A5-562B15C31147}" type="slidenum">
              <a:rPr lang="en-GB" smtClean="0"/>
              <a:t>‹#›</a:t>
            </a:fld>
            <a:endParaRPr lang="en-GB"/>
          </a:p>
        </p:txBody>
      </p:sp>
    </p:spTree>
    <p:extLst>
      <p:ext uri="{BB962C8B-B14F-4D97-AF65-F5344CB8AC3E}">
        <p14:creationId xmlns:p14="http://schemas.microsoft.com/office/powerpoint/2010/main" val="19004112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r>
              <a:rPr lang="en-US"/>
              <a:t>20/01/2021</a:t>
            </a:r>
            <a:endParaRPr lang="en-GB" dirty="0"/>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C0B3A66A-FFE1-4A79-94A5-562B15C31147}" type="slidenum">
              <a:rPr lang="en-GB" smtClean="0"/>
              <a:t>‹#›</a:t>
            </a:fld>
            <a:endParaRPr lang="en-GB"/>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60401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r>
              <a:rPr lang="en-US"/>
              <a:t>20/01/2021</a:t>
            </a:r>
            <a:endParaRPr lang="en-GB" dirty="0"/>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C0B3A66A-FFE1-4A79-94A5-562B15C31147}" type="slidenum">
              <a:rPr lang="en-GB" smtClean="0"/>
              <a:t>‹#›</a:t>
            </a:fld>
            <a:endParaRPr lang="en-GB"/>
          </a:p>
        </p:txBody>
      </p:sp>
    </p:spTree>
    <p:extLst>
      <p:ext uri="{BB962C8B-B14F-4D97-AF65-F5344CB8AC3E}">
        <p14:creationId xmlns:p14="http://schemas.microsoft.com/office/powerpoint/2010/main" val="18169561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r>
              <a:rPr lang="en-US"/>
              <a:t>20/01/2021</a:t>
            </a:r>
            <a:endParaRPr lang="en-GB" dirty="0"/>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C0B3A66A-FFE1-4A79-94A5-562B15C31147}" type="slidenum">
              <a:rPr lang="en-GB" smtClean="0"/>
              <a:t>‹#›</a:t>
            </a:fld>
            <a:endParaRPr lang="en-GB"/>
          </a:p>
        </p:txBody>
      </p:sp>
    </p:spTree>
    <p:extLst>
      <p:ext uri="{BB962C8B-B14F-4D97-AF65-F5344CB8AC3E}">
        <p14:creationId xmlns:p14="http://schemas.microsoft.com/office/powerpoint/2010/main" val="32759750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r>
              <a:rPr lang="en-US"/>
              <a:t>20/01/2021</a:t>
            </a:r>
            <a:endParaRPr lang="en-GB" dirty="0"/>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C0B3A66A-FFE1-4A79-94A5-562B15C31147}" type="slidenum">
              <a:rPr lang="en-GB" smtClean="0"/>
              <a:t>‹#›</a:t>
            </a:fld>
            <a:endParaRPr lang="en-GB"/>
          </a:p>
        </p:txBody>
      </p:sp>
    </p:spTree>
    <p:extLst>
      <p:ext uri="{BB962C8B-B14F-4D97-AF65-F5344CB8AC3E}">
        <p14:creationId xmlns:p14="http://schemas.microsoft.com/office/powerpoint/2010/main" val="106401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r>
              <a:rPr lang="en-US"/>
              <a:t>20/01/2021</a:t>
            </a:r>
            <a:endParaRPr lang="en-GB"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GB"/>
          </a:p>
        </p:txBody>
      </p:sp>
      <p:sp>
        <p:nvSpPr>
          <p:cNvPr id="9" name="Slide Number Placeholder 8"/>
          <p:cNvSpPr>
            <a:spLocks noGrp="1"/>
          </p:cNvSpPr>
          <p:nvPr>
            <p:ph type="sldNum" sz="quarter" idx="12"/>
          </p:nvPr>
        </p:nvSpPr>
        <p:spPr/>
        <p:txBody>
          <a:bodyPr/>
          <a:lstStyle/>
          <a:p>
            <a:fld id="{C0B3A66A-FFE1-4A79-94A5-562B15C31147}" type="slidenum">
              <a:rPr lang="en-GB" smtClean="0"/>
              <a:t>‹#›</a:t>
            </a:fld>
            <a:endParaRPr lang="en-GB"/>
          </a:p>
        </p:txBody>
      </p:sp>
    </p:spTree>
    <p:extLst>
      <p:ext uri="{BB962C8B-B14F-4D97-AF65-F5344CB8AC3E}">
        <p14:creationId xmlns:p14="http://schemas.microsoft.com/office/powerpoint/2010/main" val="40384657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r>
              <a:rPr lang="en-US"/>
              <a:t>20/01/2021</a:t>
            </a:r>
            <a:endParaRPr lang="en-GB"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GB"/>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C0B3A66A-FFE1-4A79-94A5-562B15C31147}" type="slidenum">
              <a:rPr lang="en-GB" smtClean="0"/>
              <a:t>‹#›</a:t>
            </a:fld>
            <a:endParaRPr lang="en-GB"/>
          </a:p>
        </p:txBody>
      </p:sp>
    </p:spTree>
    <p:extLst>
      <p:ext uri="{BB962C8B-B14F-4D97-AF65-F5344CB8AC3E}">
        <p14:creationId xmlns:p14="http://schemas.microsoft.com/office/powerpoint/2010/main" val="9194908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r>
              <a:rPr lang="en-US"/>
              <a:t>20/01/2021</a:t>
            </a:r>
            <a:endParaRPr lang="en-GB" dirty="0"/>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C0B3A66A-FFE1-4A79-94A5-562B15C31147}" type="slidenum">
              <a:rPr lang="en-GB" smtClean="0"/>
              <a:t>‹#›</a:t>
            </a:fld>
            <a:endParaRPr lang="en-GB"/>
          </a:p>
        </p:txBody>
      </p:sp>
    </p:spTree>
    <p:extLst>
      <p:ext uri="{BB962C8B-B14F-4D97-AF65-F5344CB8AC3E}">
        <p14:creationId xmlns:p14="http://schemas.microsoft.com/office/powerpoint/2010/main" val="31715070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r>
              <a:rPr lang="en-US"/>
              <a:t>20/01/2021</a:t>
            </a:r>
            <a:endParaRPr lang="en-GB"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GB"/>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C0B3A66A-FFE1-4A79-94A5-562B15C31147}" type="slidenum">
              <a:rPr lang="en-GB" smtClean="0"/>
              <a:t>‹#›</a:t>
            </a:fld>
            <a:endParaRPr lang="en-GB"/>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6940296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emf"/></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21.e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5" Type="http://schemas.openxmlformats.org/officeDocument/2006/relationships/image" Target="../media/image26.emf"/><Relationship Id="rId4" Type="http://schemas.openxmlformats.org/officeDocument/2006/relationships/image" Target="../media/image25.em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customXml" Target="../ink/ink4.xml"/><Relationship Id="rId13"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29.png"/><Relationship Id="rId12" Type="http://schemas.openxmlformats.org/officeDocument/2006/relationships/customXml" Target="../ink/ink6.xml"/><Relationship Id="rId2" Type="http://schemas.openxmlformats.org/officeDocument/2006/relationships/customXml" Target="../ink/ink1.xml"/><Relationship Id="rId1" Type="http://schemas.openxmlformats.org/officeDocument/2006/relationships/slideLayout" Target="../slideLayouts/slideLayout2.xml"/><Relationship Id="rId6" Type="http://schemas.openxmlformats.org/officeDocument/2006/relationships/customXml" Target="../ink/ink3.xml"/><Relationship Id="rId11" Type="http://schemas.openxmlformats.org/officeDocument/2006/relationships/image" Target="../media/image31.png"/><Relationship Id="rId5" Type="http://schemas.openxmlformats.org/officeDocument/2006/relationships/image" Target="../media/image28.png"/><Relationship Id="rId15" Type="http://schemas.openxmlformats.org/officeDocument/2006/relationships/image" Target="../media/image33.png"/><Relationship Id="rId10" Type="http://schemas.openxmlformats.org/officeDocument/2006/relationships/customXml" Target="../ink/ink5.xml"/><Relationship Id="rId4" Type="http://schemas.openxmlformats.org/officeDocument/2006/relationships/customXml" Target="../ink/ink2.xml"/><Relationship Id="rId9" Type="http://schemas.openxmlformats.org/officeDocument/2006/relationships/image" Target="../media/image30.png"/><Relationship Id="rId14" Type="http://schemas.openxmlformats.org/officeDocument/2006/relationships/customXml" Target="../ink/ink7.xml"/></Relationships>
</file>

<file path=ppt/slides/_rels/slide19.xml.rels><?xml version="1.0" encoding="UTF-8" standalone="yes"?>
<Relationships xmlns="http://schemas.openxmlformats.org/package/2006/relationships"><Relationship Id="rId8" Type="http://schemas.openxmlformats.org/officeDocument/2006/relationships/customXml" Target="../ink/ink11.xml"/><Relationship Id="rId13" Type="http://schemas.openxmlformats.org/officeDocument/2006/relationships/image" Target="../media/image34.png"/><Relationship Id="rId3" Type="http://schemas.openxmlformats.org/officeDocument/2006/relationships/image" Target="../media/image27.png"/><Relationship Id="rId7" Type="http://schemas.openxmlformats.org/officeDocument/2006/relationships/image" Target="../media/image29.png"/><Relationship Id="rId12" Type="http://schemas.openxmlformats.org/officeDocument/2006/relationships/customXml" Target="../ink/ink13.xml"/><Relationship Id="rId2" Type="http://schemas.openxmlformats.org/officeDocument/2006/relationships/customXml" Target="../ink/ink8.xml"/><Relationship Id="rId1" Type="http://schemas.openxmlformats.org/officeDocument/2006/relationships/slideLayout" Target="../slideLayouts/slideLayout2.xml"/><Relationship Id="rId6" Type="http://schemas.openxmlformats.org/officeDocument/2006/relationships/customXml" Target="../ink/ink10.xml"/><Relationship Id="rId11" Type="http://schemas.openxmlformats.org/officeDocument/2006/relationships/image" Target="../media/image31.png"/><Relationship Id="rId5" Type="http://schemas.openxmlformats.org/officeDocument/2006/relationships/image" Target="../media/image28.png"/><Relationship Id="rId15" Type="http://schemas.openxmlformats.org/officeDocument/2006/relationships/image" Target="../media/image35.png"/><Relationship Id="rId10" Type="http://schemas.openxmlformats.org/officeDocument/2006/relationships/customXml" Target="../ink/ink12.xml"/><Relationship Id="rId4" Type="http://schemas.openxmlformats.org/officeDocument/2006/relationships/customXml" Target="../ink/ink9.xml"/><Relationship Id="rId9" Type="http://schemas.openxmlformats.org/officeDocument/2006/relationships/image" Target="../media/image30.png"/><Relationship Id="rId14" Type="http://schemas.openxmlformats.org/officeDocument/2006/relationships/customXml" Target="../ink/ink1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image" Target="../media/image40.em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jpg"/><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4.png"/></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2.xml"/><Relationship Id="rId4" Type="http://schemas.openxmlformats.org/officeDocument/2006/relationships/hyperlink" Target="https://www.cdc.gov/flu/weekly/influenza-hospitalization-surveillance.htm"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www.cdc.gov/flu/weekly/influenza-hospitalization-surveillance.htm"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emf"/><Relationship Id="rId7" Type="http://schemas.openxmlformats.org/officeDocument/2006/relationships/image" Target="../media/image15.emf"/><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4.emf"/><Relationship Id="rId5" Type="http://schemas.openxmlformats.org/officeDocument/2006/relationships/image" Target="../media/image13.emf"/><Relationship Id="rId4" Type="http://schemas.openxmlformats.org/officeDocument/2006/relationships/image" Target="../media/image12.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4800" dirty="0"/>
              <a:t>Infectious disease modelling course</a:t>
            </a:r>
            <a:br>
              <a:rPr lang="en-US" sz="4800" dirty="0"/>
            </a:br>
            <a:br>
              <a:rPr lang="en-US" sz="4800" dirty="0"/>
            </a:br>
            <a:r>
              <a:rPr lang="en-US" sz="3200" dirty="0"/>
              <a:t>Workshop 6a – </a:t>
            </a:r>
            <a:r>
              <a:rPr lang="en-GB" sz="3200" dirty="0"/>
              <a:t>Fitting dynamic transmission models to real hospitalization data</a:t>
            </a:r>
            <a:br>
              <a:rPr lang="en-GB" dirty="0"/>
            </a:br>
            <a:endParaRPr lang="en-GB" sz="3200" dirty="0"/>
          </a:p>
        </p:txBody>
      </p:sp>
      <p:sp>
        <p:nvSpPr>
          <p:cNvPr id="3" name="Subtitle 2"/>
          <p:cNvSpPr>
            <a:spLocks noGrp="1"/>
          </p:cNvSpPr>
          <p:nvPr>
            <p:ph type="subTitle" idx="1"/>
          </p:nvPr>
        </p:nvSpPr>
        <p:spPr/>
        <p:txBody>
          <a:bodyPr/>
          <a:lstStyle/>
          <a:p>
            <a:r>
              <a:rPr lang="en-US" dirty="0"/>
              <a:t>10 March 2021</a:t>
            </a:r>
          </a:p>
          <a:p>
            <a:r>
              <a:rPr lang="en-US" dirty="0"/>
              <a:t>By the GeMVi modelling team</a:t>
            </a:r>
            <a:endParaRPr lang="en-GB" dirty="0"/>
          </a:p>
        </p:txBody>
      </p:sp>
    </p:spTree>
    <p:extLst>
      <p:ext uri="{BB962C8B-B14F-4D97-AF65-F5344CB8AC3E}">
        <p14:creationId xmlns:p14="http://schemas.microsoft.com/office/powerpoint/2010/main" val="39803965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Try yourself…</a:t>
            </a:r>
          </a:p>
        </p:txBody>
      </p:sp>
      <p:sp>
        <p:nvSpPr>
          <p:cNvPr id="5" name="Slide Number Placeholder 4"/>
          <p:cNvSpPr>
            <a:spLocks noGrp="1"/>
          </p:cNvSpPr>
          <p:nvPr>
            <p:ph type="sldNum" sz="quarter" idx="12"/>
          </p:nvPr>
        </p:nvSpPr>
        <p:spPr/>
        <p:txBody>
          <a:bodyPr/>
          <a:lstStyle/>
          <a:p>
            <a:fld id="{C0B3A66A-FFE1-4A79-94A5-562B15C31147}" type="slidenum">
              <a:rPr lang="en-GB" smtClean="0"/>
              <a:t>10</a:t>
            </a:fld>
            <a:endParaRPr lang="en-GB"/>
          </a:p>
        </p:txBody>
      </p:sp>
      <p:sp>
        <p:nvSpPr>
          <p:cNvPr id="9" name="AutoShape 2">
            <a:extLst>
              <a:ext uri="{FF2B5EF4-FFF2-40B4-BE49-F238E27FC236}">
                <a16:creationId xmlns:a16="http://schemas.microsoft.com/office/drawing/2014/main" id="{CE091377-5FE4-BE4C-9D94-02CD14BBA73B}"/>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4">
            <a:extLst>
              <a:ext uri="{FF2B5EF4-FFF2-40B4-BE49-F238E27FC236}">
                <a16:creationId xmlns:a16="http://schemas.microsoft.com/office/drawing/2014/main" id="{620FC5E0-3A61-724A-8B51-62BEDAB65C21}"/>
              </a:ext>
            </a:extLst>
          </p:cNvPr>
          <p:cNvSpPr>
            <a:spLocks noChangeAspect="1" noChangeArrowheads="1"/>
          </p:cNvSpPr>
          <p:nvPr/>
        </p:nvSpPr>
        <p:spPr bwMode="auto">
          <a:xfrm>
            <a:off x="9823174" y="4968241"/>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Rectangle 10">
            <a:extLst>
              <a:ext uri="{FF2B5EF4-FFF2-40B4-BE49-F238E27FC236}">
                <a16:creationId xmlns:a16="http://schemas.microsoft.com/office/drawing/2014/main" id="{6B1F9D09-8446-ED4F-8061-679F982EE03C}"/>
              </a:ext>
            </a:extLst>
          </p:cNvPr>
          <p:cNvSpPr/>
          <p:nvPr/>
        </p:nvSpPr>
        <p:spPr>
          <a:xfrm>
            <a:off x="813662" y="3412165"/>
            <a:ext cx="10259876" cy="369332"/>
          </a:xfrm>
          <a:prstGeom prst="rect">
            <a:avLst/>
          </a:prstGeom>
        </p:spPr>
        <p:txBody>
          <a:bodyPr wrap="square">
            <a:spAutoFit/>
          </a:bodyPr>
          <a:lstStyle/>
          <a:p>
            <a:r>
              <a:rPr lang="en-US" dirty="0"/>
              <a:t>Can you run the code for the seasonal influenza model? What about trying a redefined </a:t>
            </a:r>
            <a:r>
              <a:rPr lang="en-US" dirty="0" err="1"/>
              <a:t>R_t</a:t>
            </a:r>
            <a:r>
              <a:rPr lang="en-US" dirty="0"/>
              <a:t> function?</a:t>
            </a:r>
          </a:p>
        </p:txBody>
      </p:sp>
    </p:spTree>
    <p:extLst>
      <p:ext uri="{BB962C8B-B14F-4D97-AF65-F5344CB8AC3E}">
        <p14:creationId xmlns:p14="http://schemas.microsoft.com/office/powerpoint/2010/main" val="29634637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Visualizing a set of guessed parameters</a:t>
            </a:r>
          </a:p>
        </p:txBody>
      </p:sp>
      <p:sp>
        <p:nvSpPr>
          <p:cNvPr id="5" name="Slide Number Placeholder 4"/>
          <p:cNvSpPr>
            <a:spLocks noGrp="1"/>
          </p:cNvSpPr>
          <p:nvPr>
            <p:ph type="sldNum" sz="quarter" idx="12"/>
          </p:nvPr>
        </p:nvSpPr>
        <p:spPr/>
        <p:txBody>
          <a:bodyPr/>
          <a:lstStyle/>
          <a:p>
            <a:fld id="{C0B3A66A-FFE1-4A79-94A5-562B15C31147}" type="slidenum">
              <a:rPr lang="en-GB" smtClean="0"/>
              <a:t>11</a:t>
            </a:fld>
            <a:endParaRPr lang="en-GB"/>
          </a:p>
        </p:txBody>
      </p:sp>
      <p:sp>
        <p:nvSpPr>
          <p:cNvPr id="9" name="AutoShape 2">
            <a:extLst>
              <a:ext uri="{FF2B5EF4-FFF2-40B4-BE49-F238E27FC236}">
                <a16:creationId xmlns:a16="http://schemas.microsoft.com/office/drawing/2014/main" id="{CE091377-5FE4-BE4C-9D94-02CD14BBA73B}"/>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4">
            <a:extLst>
              <a:ext uri="{FF2B5EF4-FFF2-40B4-BE49-F238E27FC236}">
                <a16:creationId xmlns:a16="http://schemas.microsoft.com/office/drawing/2014/main" id="{620FC5E0-3A61-724A-8B51-62BEDAB65C21}"/>
              </a:ext>
            </a:extLst>
          </p:cNvPr>
          <p:cNvSpPr>
            <a:spLocks noChangeAspect="1" noChangeArrowheads="1"/>
          </p:cNvSpPr>
          <p:nvPr/>
        </p:nvSpPr>
        <p:spPr bwMode="auto">
          <a:xfrm>
            <a:off x="9823174" y="4968241"/>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102" name="Picture 6">
            <a:extLst>
              <a:ext uri="{FF2B5EF4-FFF2-40B4-BE49-F238E27FC236}">
                <a16:creationId xmlns:a16="http://schemas.microsoft.com/office/drawing/2014/main" id="{55DB5054-71B7-D64C-8B29-1E9A1AFD6F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40096" y="2057192"/>
            <a:ext cx="6615584" cy="408276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6B1F9D09-8446-ED4F-8061-679F982EE03C}"/>
              </a:ext>
            </a:extLst>
          </p:cNvPr>
          <p:cNvSpPr/>
          <p:nvPr/>
        </p:nvSpPr>
        <p:spPr>
          <a:xfrm>
            <a:off x="895804" y="2505670"/>
            <a:ext cx="3644292" cy="1754326"/>
          </a:xfrm>
          <a:prstGeom prst="rect">
            <a:avLst/>
          </a:prstGeom>
        </p:spPr>
        <p:txBody>
          <a:bodyPr wrap="square">
            <a:spAutoFit/>
          </a:bodyPr>
          <a:lstStyle/>
          <a:p>
            <a:r>
              <a:rPr lang="en-US" dirty="0"/>
              <a:t>Some of the parameter for the basic influenza model can be found in the literature… but a lot can’t.</a:t>
            </a:r>
          </a:p>
          <a:p>
            <a:endParaRPr lang="en-US" dirty="0"/>
          </a:p>
          <a:p>
            <a:r>
              <a:rPr lang="en-US" dirty="0"/>
              <a:t>Also, how do we relate the SEIR solution to the actual data?</a:t>
            </a:r>
          </a:p>
        </p:txBody>
      </p:sp>
    </p:spTree>
    <p:extLst>
      <p:ext uri="{BB962C8B-B14F-4D97-AF65-F5344CB8AC3E}">
        <p14:creationId xmlns:p14="http://schemas.microsoft.com/office/powerpoint/2010/main" val="31325180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Observation model</a:t>
            </a:r>
          </a:p>
        </p:txBody>
      </p:sp>
      <p:sp>
        <p:nvSpPr>
          <p:cNvPr id="5" name="Slide Number Placeholder 4"/>
          <p:cNvSpPr>
            <a:spLocks noGrp="1"/>
          </p:cNvSpPr>
          <p:nvPr>
            <p:ph type="sldNum" sz="quarter" idx="12"/>
          </p:nvPr>
        </p:nvSpPr>
        <p:spPr/>
        <p:txBody>
          <a:bodyPr/>
          <a:lstStyle/>
          <a:p>
            <a:fld id="{C0B3A66A-FFE1-4A79-94A5-562B15C31147}" type="slidenum">
              <a:rPr lang="en-GB" smtClean="0"/>
              <a:t>12</a:t>
            </a:fld>
            <a:endParaRPr lang="en-GB"/>
          </a:p>
        </p:txBody>
      </p:sp>
      <p:sp>
        <p:nvSpPr>
          <p:cNvPr id="3" name="Content Placeholder 2"/>
          <p:cNvSpPr>
            <a:spLocks noGrp="1"/>
          </p:cNvSpPr>
          <p:nvPr>
            <p:ph idx="1"/>
          </p:nvPr>
        </p:nvSpPr>
        <p:spPr>
          <a:xfrm>
            <a:off x="1215044" y="1919307"/>
            <a:ext cx="9997439" cy="498072"/>
          </a:xfrm>
        </p:spPr>
        <p:txBody>
          <a:bodyPr/>
          <a:lstStyle/>
          <a:p>
            <a:r>
              <a:rPr lang="en-GB" dirty="0"/>
              <a:t>What is the chance that someone who gets infected enters our data set?</a:t>
            </a:r>
          </a:p>
          <a:p>
            <a:endParaRPr lang="en-GB" dirty="0">
              <a:solidFill>
                <a:srgbClr val="FF0000"/>
              </a:solidFill>
            </a:endParaRPr>
          </a:p>
          <a:p>
            <a:endParaRPr lang="en-GB" b="1" dirty="0">
              <a:sym typeface="Wingdings" panose="05000000000000000000" pitchFamily="2" charset="2"/>
            </a:endParaRPr>
          </a:p>
          <a:p>
            <a:endParaRPr lang="en-GB" b="1" dirty="0">
              <a:sym typeface="Wingdings" panose="05000000000000000000" pitchFamily="2" charset="2"/>
            </a:endParaRPr>
          </a:p>
          <a:p>
            <a:endParaRPr lang="en-GB" b="1" dirty="0">
              <a:sym typeface="Wingdings" panose="05000000000000000000" pitchFamily="2" charset="2"/>
            </a:endParaRPr>
          </a:p>
        </p:txBody>
      </p:sp>
      <p:pic>
        <p:nvPicPr>
          <p:cNvPr id="6" name="Picture 5">
            <a:extLst>
              <a:ext uri="{FF2B5EF4-FFF2-40B4-BE49-F238E27FC236}">
                <a16:creationId xmlns:a16="http://schemas.microsoft.com/office/drawing/2014/main" id="{D27341FE-E6D0-4147-9D67-972F7CEA8FD8}"/>
              </a:ext>
            </a:extLst>
          </p:cNvPr>
          <p:cNvPicPr>
            <a:picLocks noChangeAspect="1"/>
          </p:cNvPicPr>
          <p:nvPr/>
        </p:nvPicPr>
        <p:blipFill>
          <a:blip r:embed="rId2"/>
          <a:stretch>
            <a:fillRect/>
          </a:stretch>
        </p:blipFill>
        <p:spPr>
          <a:xfrm>
            <a:off x="1215044" y="3426228"/>
            <a:ext cx="508000" cy="990600"/>
          </a:xfrm>
          <a:prstGeom prst="rect">
            <a:avLst/>
          </a:prstGeom>
        </p:spPr>
      </p:pic>
      <p:sp>
        <p:nvSpPr>
          <p:cNvPr id="7" name="Rectangle 6">
            <a:extLst>
              <a:ext uri="{FF2B5EF4-FFF2-40B4-BE49-F238E27FC236}">
                <a16:creationId xmlns:a16="http://schemas.microsoft.com/office/drawing/2014/main" id="{1EC854A8-035B-4249-AA3B-3E20C6942A41}"/>
              </a:ext>
            </a:extLst>
          </p:cNvPr>
          <p:cNvSpPr/>
          <p:nvPr/>
        </p:nvSpPr>
        <p:spPr>
          <a:xfrm>
            <a:off x="465306" y="4565707"/>
            <a:ext cx="2007476" cy="369332"/>
          </a:xfrm>
          <a:prstGeom prst="rect">
            <a:avLst/>
          </a:prstGeom>
        </p:spPr>
        <p:txBody>
          <a:bodyPr wrap="square">
            <a:spAutoFit/>
          </a:bodyPr>
          <a:lstStyle/>
          <a:p>
            <a:r>
              <a:rPr lang="en-US" dirty="0"/>
              <a:t>Infected in week </a:t>
            </a:r>
            <a:r>
              <a:rPr lang="en-US" i="1" dirty="0"/>
              <a:t>n</a:t>
            </a:r>
            <a:endParaRPr lang="en-US" dirty="0"/>
          </a:p>
        </p:txBody>
      </p:sp>
      <p:sp>
        <p:nvSpPr>
          <p:cNvPr id="17" name="Straight Connector 16">
            <a:extLst>
              <a:ext uri="{FF2B5EF4-FFF2-40B4-BE49-F238E27FC236}">
                <a16:creationId xmlns:a16="http://schemas.microsoft.com/office/drawing/2014/main" id="{2390C27E-8283-4BC2-8107-B014972430E5}"/>
              </a:ext>
            </a:extLst>
          </p:cNvPr>
          <p:cNvSpPr/>
          <p:nvPr/>
        </p:nvSpPr>
        <p:spPr>
          <a:xfrm flipV="1">
            <a:off x="1961640" y="3972910"/>
            <a:ext cx="1212484" cy="11030"/>
          </a:xfrm>
          <a:prstGeom prst="line">
            <a:avLst/>
          </a:prstGeom>
          <a:solidFill>
            <a:srgbClr val="000000">
              <a:alpha val="5000"/>
            </a:srgbClr>
          </a:solidFill>
          <a:ln w="50800">
            <a:solidFill>
              <a:srgbClr val="000000"/>
            </a:solidFill>
            <a:tailEnd type="arrow"/>
          </a:ln>
        </p:spPr>
        <p:style>
          <a:lnRef idx="1">
            <a:schemeClr val="accent1"/>
          </a:lnRef>
          <a:fillRef idx="0">
            <a:schemeClr val="accent1"/>
          </a:fillRef>
          <a:effectRef idx="0">
            <a:schemeClr val="accent1"/>
          </a:effectRef>
          <a:fontRef idx="minor">
            <a:schemeClr val="tx1"/>
          </a:fontRef>
        </p:style>
        <p:txBody>
          <a:bodyPr wrap="none" rtlCol="0" anchor="ctr" anchorCtr="1"/>
          <a:lstStyle/>
          <a:p>
            <a:endParaRPr lang="es-ES">
              <a:solidFill>
                <a:srgbClr val="000000"/>
              </a:solidFill>
            </a:endParaRPr>
          </a:p>
        </p:txBody>
      </p:sp>
      <p:pic>
        <p:nvPicPr>
          <p:cNvPr id="16" name="Picture 15">
            <a:extLst>
              <a:ext uri="{FF2B5EF4-FFF2-40B4-BE49-F238E27FC236}">
                <a16:creationId xmlns:a16="http://schemas.microsoft.com/office/drawing/2014/main" id="{E7B54B56-1292-7B41-95CC-B46A7C2DFF6B}"/>
              </a:ext>
            </a:extLst>
          </p:cNvPr>
          <p:cNvPicPr>
            <a:picLocks noChangeAspect="1"/>
          </p:cNvPicPr>
          <p:nvPr/>
        </p:nvPicPr>
        <p:blipFill>
          <a:blip r:embed="rId2"/>
          <a:stretch>
            <a:fillRect/>
          </a:stretch>
        </p:blipFill>
        <p:spPr>
          <a:xfrm>
            <a:off x="3412720" y="3435700"/>
            <a:ext cx="508000" cy="990600"/>
          </a:xfrm>
          <a:prstGeom prst="rect">
            <a:avLst/>
          </a:prstGeom>
        </p:spPr>
      </p:pic>
      <p:sp>
        <p:nvSpPr>
          <p:cNvPr id="14" name="Rectangle 13">
            <a:extLst>
              <a:ext uri="{FF2B5EF4-FFF2-40B4-BE49-F238E27FC236}">
                <a16:creationId xmlns:a16="http://schemas.microsoft.com/office/drawing/2014/main" id="{B8564CC9-025B-B546-B46D-6CC53F92703B}"/>
              </a:ext>
            </a:extLst>
          </p:cNvPr>
          <p:cNvSpPr/>
          <p:nvPr/>
        </p:nvSpPr>
        <p:spPr>
          <a:xfrm>
            <a:off x="2679719" y="4565707"/>
            <a:ext cx="1974002" cy="369332"/>
          </a:xfrm>
          <a:prstGeom prst="rect">
            <a:avLst/>
          </a:prstGeom>
        </p:spPr>
        <p:txBody>
          <a:bodyPr wrap="none">
            <a:spAutoFit/>
          </a:bodyPr>
          <a:lstStyle/>
          <a:p>
            <a:r>
              <a:rPr lang="en-US" dirty="0"/>
              <a:t>Develop symptoms</a:t>
            </a:r>
          </a:p>
        </p:txBody>
      </p:sp>
      <p:sp>
        <p:nvSpPr>
          <p:cNvPr id="18" name="Straight Connector 17">
            <a:extLst>
              <a:ext uri="{FF2B5EF4-FFF2-40B4-BE49-F238E27FC236}">
                <a16:creationId xmlns:a16="http://schemas.microsoft.com/office/drawing/2014/main" id="{9EDAB43E-B024-B447-BFD4-195CA554F4B2}"/>
              </a:ext>
            </a:extLst>
          </p:cNvPr>
          <p:cNvSpPr/>
          <p:nvPr/>
        </p:nvSpPr>
        <p:spPr>
          <a:xfrm flipV="1">
            <a:off x="4228215" y="3983940"/>
            <a:ext cx="1212484" cy="11030"/>
          </a:xfrm>
          <a:prstGeom prst="line">
            <a:avLst/>
          </a:prstGeom>
          <a:solidFill>
            <a:srgbClr val="000000">
              <a:alpha val="5000"/>
            </a:srgbClr>
          </a:solidFill>
          <a:ln w="50800">
            <a:solidFill>
              <a:srgbClr val="000000"/>
            </a:solidFill>
            <a:tailEnd type="arrow"/>
          </a:ln>
        </p:spPr>
        <p:style>
          <a:lnRef idx="1">
            <a:schemeClr val="accent1"/>
          </a:lnRef>
          <a:fillRef idx="0">
            <a:schemeClr val="accent1"/>
          </a:fillRef>
          <a:effectRef idx="0">
            <a:schemeClr val="accent1"/>
          </a:effectRef>
          <a:fontRef idx="minor">
            <a:schemeClr val="tx1"/>
          </a:fontRef>
        </p:style>
        <p:txBody>
          <a:bodyPr wrap="none" rtlCol="0" anchor="ctr" anchorCtr="1"/>
          <a:lstStyle/>
          <a:p>
            <a:endParaRPr lang="es-ES">
              <a:solidFill>
                <a:srgbClr val="000000"/>
              </a:solidFill>
            </a:endParaRPr>
          </a:p>
        </p:txBody>
      </p:sp>
      <p:pic>
        <p:nvPicPr>
          <p:cNvPr id="20" name="Picture 19">
            <a:extLst>
              <a:ext uri="{FF2B5EF4-FFF2-40B4-BE49-F238E27FC236}">
                <a16:creationId xmlns:a16="http://schemas.microsoft.com/office/drawing/2014/main" id="{C948DDE1-6616-1D4F-95FA-D01DE7AC3578}"/>
              </a:ext>
            </a:extLst>
          </p:cNvPr>
          <p:cNvPicPr>
            <a:picLocks noChangeAspect="1"/>
          </p:cNvPicPr>
          <p:nvPr/>
        </p:nvPicPr>
        <p:blipFill>
          <a:blip r:embed="rId2"/>
          <a:stretch>
            <a:fillRect/>
          </a:stretch>
        </p:blipFill>
        <p:spPr>
          <a:xfrm>
            <a:off x="5596389" y="3426228"/>
            <a:ext cx="508000" cy="990600"/>
          </a:xfrm>
          <a:prstGeom prst="rect">
            <a:avLst/>
          </a:prstGeom>
        </p:spPr>
      </p:pic>
      <p:sp>
        <p:nvSpPr>
          <p:cNvPr id="21" name="Rectangle 20">
            <a:extLst>
              <a:ext uri="{FF2B5EF4-FFF2-40B4-BE49-F238E27FC236}">
                <a16:creationId xmlns:a16="http://schemas.microsoft.com/office/drawing/2014/main" id="{DA4A71FE-83D1-C342-85C2-0E9EB01B98C0}"/>
              </a:ext>
            </a:extLst>
          </p:cNvPr>
          <p:cNvSpPr/>
          <p:nvPr/>
        </p:nvSpPr>
        <p:spPr>
          <a:xfrm>
            <a:off x="5156737" y="4565707"/>
            <a:ext cx="1387303" cy="369332"/>
          </a:xfrm>
          <a:prstGeom prst="rect">
            <a:avLst/>
          </a:prstGeom>
        </p:spPr>
        <p:txBody>
          <a:bodyPr wrap="none">
            <a:spAutoFit/>
          </a:bodyPr>
          <a:lstStyle/>
          <a:p>
            <a:r>
              <a:rPr lang="en-US" dirty="0"/>
              <a:t>Visit hospital</a:t>
            </a:r>
          </a:p>
        </p:txBody>
      </p:sp>
      <p:sp>
        <p:nvSpPr>
          <p:cNvPr id="22" name="Straight Connector 21">
            <a:extLst>
              <a:ext uri="{FF2B5EF4-FFF2-40B4-BE49-F238E27FC236}">
                <a16:creationId xmlns:a16="http://schemas.microsoft.com/office/drawing/2014/main" id="{95DDCA62-809D-7B4D-B335-EAB103A34E3F}"/>
              </a:ext>
            </a:extLst>
          </p:cNvPr>
          <p:cNvSpPr/>
          <p:nvPr/>
        </p:nvSpPr>
        <p:spPr>
          <a:xfrm flipV="1">
            <a:off x="6204207" y="3983940"/>
            <a:ext cx="1212484" cy="11030"/>
          </a:xfrm>
          <a:prstGeom prst="line">
            <a:avLst/>
          </a:prstGeom>
          <a:solidFill>
            <a:srgbClr val="000000">
              <a:alpha val="5000"/>
            </a:srgbClr>
          </a:solidFill>
          <a:ln w="50800">
            <a:solidFill>
              <a:srgbClr val="000000"/>
            </a:solidFill>
            <a:tailEnd type="arrow"/>
          </a:ln>
        </p:spPr>
        <p:style>
          <a:lnRef idx="1">
            <a:schemeClr val="accent1"/>
          </a:lnRef>
          <a:fillRef idx="0">
            <a:schemeClr val="accent1"/>
          </a:fillRef>
          <a:effectRef idx="0">
            <a:schemeClr val="accent1"/>
          </a:effectRef>
          <a:fontRef idx="minor">
            <a:schemeClr val="tx1"/>
          </a:fontRef>
        </p:style>
        <p:txBody>
          <a:bodyPr wrap="none" rtlCol="0" anchor="ctr" anchorCtr="1"/>
          <a:lstStyle/>
          <a:p>
            <a:endParaRPr lang="es-ES">
              <a:solidFill>
                <a:srgbClr val="000000"/>
              </a:solidFill>
            </a:endParaRPr>
          </a:p>
        </p:txBody>
      </p:sp>
      <p:pic>
        <p:nvPicPr>
          <p:cNvPr id="23" name="Picture 22">
            <a:extLst>
              <a:ext uri="{FF2B5EF4-FFF2-40B4-BE49-F238E27FC236}">
                <a16:creationId xmlns:a16="http://schemas.microsoft.com/office/drawing/2014/main" id="{C39FEE6F-89C8-704F-909C-C4FB0572F340}"/>
              </a:ext>
            </a:extLst>
          </p:cNvPr>
          <p:cNvPicPr>
            <a:picLocks noChangeAspect="1"/>
          </p:cNvPicPr>
          <p:nvPr/>
        </p:nvPicPr>
        <p:blipFill>
          <a:blip r:embed="rId2"/>
          <a:stretch>
            <a:fillRect/>
          </a:stretch>
        </p:blipFill>
        <p:spPr>
          <a:xfrm>
            <a:off x="7572381" y="3426228"/>
            <a:ext cx="508000" cy="990600"/>
          </a:xfrm>
          <a:prstGeom prst="rect">
            <a:avLst/>
          </a:prstGeom>
        </p:spPr>
      </p:pic>
      <p:sp>
        <p:nvSpPr>
          <p:cNvPr id="24" name="Rectangle 23">
            <a:extLst>
              <a:ext uri="{FF2B5EF4-FFF2-40B4-BE49-F238E27FC236}">
                <a16:creationId xmlns:a16="http://schemas.microsoft.com/office/drawing/2014/main" id="{C5E1ED7A-F605-C940-8EFB-0BD4CB301CA0}"/>
              </a:ext>
            </a:extLst>
          </p:cNvPr>
          <p:cNvSpPr/>
          <p:nvPr/>
        </p:nvSpPr>
        <p:spPr>
          <a:xfrm>
            <a:off x="7287474" y="4565707"/>
            <a:ext cx="1163332" cy="369332"/>
          </a:xfrm>
          <a:prstGeom prst="rect">
            <a:avLst/>
          </a:prstGeom>
        </p:spPr>
        <p:txBody>
          <a:bodyPr wrap="none">
            <a:spAutoFit/>
          </a:bodyPr>
          <a:lstStyle/>
          <a:p>
            <a:r>
              <a:rPr lang="en-US" dirty="0"/>
              <a:t>Get tested</a:t>
            </a:r>
          </a:p>
        </p:txBody>
      </p:sp>
      <p:sp>
        <p:nvSpPr>
          <p:cNvPr id="15" name="Oval 14">
            <a:extLst>
              <a:ext uri="{FF2B5EF4-FFF2-40B4-BE49-F238E27FC236}">
                <a16:creationId xmlns:a16="http://schemas.microsoft.com/office/drawing/2014/main" id="{0CEBF7A5-AD3F-374D-8EB0-BFEAB5339ABD}"/>
              </a:ext>
            </a:extLst>
          </p:cNvPr>
          <p:cNvSpPr/>
          <p:nvPr/>
        </p:nvSpPr>
        <p:spPr>
          <a:xfrm>
            <a:off x="2519674" y="2840461"/>
            <a:ext cx="6657150" cy="2986600"/>
          </a:xfrm>
          <a:prstGeom prst="ellipse">
            <a:avLst/>
          </a:prstGeom>
          <a:solidFill>
            <a:schemeClr val="accent1">
              <a:alpha val="3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D1898696-E1BB-C748-85F8-E15AF2C1170D}"/>
              </a:ext>
            </a:extLst>
          </p:cNvPr>
          <p:cNvSpPr txBox="1"/>
          <p:nvPr/>
        </p:nvSpPr>
        <p:spPr>
          <a:xfrm>
            <a:off x="4346917" y="5827061"/>
            <a:ext cx="1212484" cy="369332"/>
          </a:xfrm>
          <a:prstGeom prst="rect">
            <a:avLst/>
          </a:prstGeom>
          <a:noFill/>
        </p:spPr>
        <p:txBody>
          <a:bodyPr wrap="square" rtlCol="0">
            <a:spAutoFit/>
          </a:bodyPr>
          <a:lstStyle/>
          <a:p>
            <a:r>
              <a:rPr lang="en-US" dirty="0"/>
              <a:t>Probability </a:t>
            </a:r>
          </a:p>
        </p:txBody>
      </p:sp>
      <p:pic>
        <p:nvPicPr>
          <p:cNvPr id="27" name="Picture 26">
            <a:extLst>
              <a:ext uri="{FF2B5EF4-FFF2-40B4-BE49-F238E27FC236}">
                <a16:creationId xmlns:a16="http://schemas.microsoft.com/office/drawing/2014/main" id="{BC2671C9-729E-994F-99F5-6E2869980BA8}"/>
              </a:ext>
            </a:extLst>
          </p:cNvPr>
          <p:cNvPicPr>
            <a:picLocks noChangeAspect="1"/>
          </p:cNvPicPr>
          <p:nvPr/>
        </p:nvPicPr>
        <p:blipFill>
          <a:blip r:embed="rId3"/>
          <a:stretch>
            <a:fillRect/>
          </a:stretch>
        </p:blipFill>
        <p:spPr>
          <a:xfrm>
            <a:off x="5555244" y="5873022"/>
            <a:ext cx="1587500" cy="266700"/>
          </a:xfrm>
          <a:prstGeom prst="rect">
            <a:avLst/>
          </a:prstGeom>
        </p:spPr>
      </p:pic>
      <p:sp>
        <p:nvSpPr>
          <p:cNvPr id="28" name="TextBox 27">
            <a:extLst>
              <a:ext uri="{FF2B5EF4-FFF2-40B4-BE49-F238E27FC236}">
                <a16:creationId xmlns:a16="http://schemas.microsoft.com/office/drawing/2014/main" id="{5414057F-8881-034F-8160-E3E841AD0163}"/>
              </a:ext>
            </a:extLst>
          </p:cNvPr>
          <p:cNvSpPr txBox="1"/>
          <p:nvPr/>
        </p:nvSpPr>
        <p:spPr>
          <a:xfrm>
            <a:off x="9777046" y="3699803"/>
            <a:ext cx="2262222" cy="646331"/>
          </a:xfrm>
          <a:prstGeom prst="rect">
            <a:avLst/>
          </a:prstGeom>
          <a:noFill/>
        </p:spPr>
        <p:txBody>
          <a:bodyPr wrap="none" rtlCol="0">
            <a:spAutoFit/>
          </a:bodyPr>
          <a:lstStyle/>
          <a:p>
            <a:r>
              <a:rPr lang="en-US" dirty="0"/>
              <a:t>Probability this is in</a:t>
            </a:r>
          </a:p>
          <a:p>
            <a:r>
              <a:rPr lang="en-US" dirty="0"/>
              <a:t>CDC surveillance area</a:t>
            </a:r>
          </a:p>
        </p:txBody>
      </p:sp>
      <p:pic>
        <p:nvPicPr>
          <p:cNvPr id="29" name="Picture 28">
            <a:extLst>
              <a:ext uri="{FF2B5EF4-FFF2-40B4-BE49-F238E27FC236}">
                <a16:creationId xmlns:a16="http://schemas.microsoft.com/office/drawing/2014/main" id="{C5E59C6F-4781-5142-931E-FEAD01CC6D03}"/>
              </a:ext>
            </a:extLst>
          </p:cNvPr>
          <p:cNvPicPr>
            <a:picLocks noChangeAspect="1"/>
          </p:cNvPicPr>
          <p:nvPr/>
        </p:nvPicPr>
        <p:blipFill>
          <a:blip r:embed="rId4"/>
          <a:stretch>
            <a:fillRect/>
          </a:stretch>
        </p:blipFill>
        <p:spPr>
          <a:xfrm>
            <a:off x="10581890" y="4421054"/>
            <a:ext cx="749300" cy="292100"/>
          </a:xfrm>
          <a:prstGeom prst="rect">
            <a:avLst/>
          </a:prstGeom>
        </p:spPr>
      </p:pic>
    </p:spTree>
    <p:extLst>
      <p:ext uri="{BB962C8B-B14F-4D97-AF65-F5344CB8AC3E}">
        <p14:creationId xmlns:p14="http://schemas.microsoft.com/office/powerpoint/2010/main" val="41480115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4E4490D0-3672-446A-AC12-B4830333BD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3" name="Rectangle 72">
            <a:extLst>
              <a:ext uri="{FF2B5EF4-FFF2-40B4-BE49-F238E27FC236}">
                <a16:creationId xmlns:a16="http://schemas.microsoft.com/office/drawing/2014/main" id="{39CB82C2-DF65-4EC1-8280-F201D50F5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75" name="Straight Connector 74">
            <a:extLst>
              <a:ext uri="{FF2B5EF4-FFF2-40B4-BE49-F238E27FC236}">
                <a16:creationId xmlns:a16="http://schemas.microsoft.com/office/drawing/2014/main" id="{7E1D4427-852B-4B37-8E76-0E9F1810BA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77" name="Rectangle 76">
            <a:extLst>
              <a:ext uri="{FF2B5EF4-FFF2-40B4-BE49-F238E27FC236}">
                <a16:creationId xmlns:a16="http://schemas.microsoft.com/office/drawing/2014/main" id="{FA4CD5CB-D209-4D70-8CA4-629731C592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141110" y="639097"/>
            <a:ext cx="3401961" cy="3686015"/>
          </a:xfrm>
        </p:spPr>
        <p:txBody>
          <a:bodyPr vert="horz" lIns="91440" tIns="45720" rIns="91440" bIns="45720" rtlCol="0" anchor="b">
            <a:normAutofit/>
          </a:bodyPr>
          <a:lstStyle/>
          <a:p>
            <a:r>
              <a:rPr lang="en-US" sz="5600" dirty="0">
                <a:solidFill>
                  <a:schemeClr val="tx1">
                    <a:lumMod val="85000"/>
                    <a:lumOff val="15000"/>
                  </a:schemeClr>
                </a:solidFill>
              </a:rPr>
              <a:t>Prediction of the guessed parameters</a:t>
            </a:r>
          </a:p>
        </p:txBody>
      </p:sp>
      <p:pic>
        <p:nvPicPr>
          <p:cNvPr id="12290" name="Picture 2" descr="Chart&#10;&#10;Description automatically generated">
            <a:extLst>
              <a:ext uri="{FF2B5EF4-FFF2-40B4-BE49-F238E27FC236}">
                <a16:creationId xmlns:a16="http://schemas.microsoft.com/office/drawing/2014/main" id="{280BABF3-C90F-3F4F-94FD-DBBD03F02530}"/>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33999" y="1033012"/>
            <a:ext cx="6912217" cy="4268294"/>
          </a:xfrm>
          <a:prstGeom prst="rect">
            <a:avLst/>
          </a:prstGeom>
          <a:noFill/>
          <a:extLst>
            <a:ext uri="{909E8E84-426E-40DD-AFC4-6F175D3DCCD1}">
              <a14:hiddenFill xmlns:a14="http://schemas.microsoft.com/office/drawing/2010/main">
                <a:solidFill>
                  <a:srgbClr val="FFFFFF"/>
                </a:solidFill>
              </a14:hiddenFill>
            </a:ext>
          </a:extLst>
        </p:spPr>
      </p:pic>
      <p:cxnSp>
        <p:nvCxnSpPr>
          <p:cNvPr id="79" name="Straight Connector 78">
            <a:extLst>
              <a:ext uri="{FF2B5EF4-FFF2-40B4-BE49-F238E27FC236}">
                <a16:creationId xmlns:a16="http://schemas.microsoft.com/office/drawing/2014/main" id="{5C6A2BAE-B461-4B55-8E1F-0722ABDD13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209305" y="4343400"/>
            <a:ext cx="320040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81" name="Rectangle 80">
            <a:extLst>
              <a:ext uri="{FF2B5EF4-FFF2-40B4-BE49-F238E27FC236}">
                <a16:creationId xmlns:a16="http://schemas.microsoft.com/office/drawing/2014/main" id="{B4C27B90-DF2B-4D00-BA07-18ED774CD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3" name="Rectangle 82">
            <a:extLst>
              <a:ext uri="{FF2B5EF4-FFF2-40B4-BE49-F238E27FC236}">
                <a16:creationId xmlns:a16="http://schemas.microsoft.com/office/drawing/2014/main" id="{593ACC25-C262-417A-8AA9-0641C772BD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 name="Slide Number Placeholder 4"/>
          <p:cNvSpPr>
            <a:spLocks noGrp="1"/>
          </p:cNvSpPr>
          <p:nvPr>
            <p:ph type="sldNum" sz="quarter" idx="12"/>
          </p:nvPr>
        </p:nvSpPr>
        <p:spPr>
          <a:xfrm>
            <a:off x="9900458" y="6459785"/>
            <a:ext cx="1312025" cy="365125"/>
          </a:xfrm>
        </p:spPr>
        <p:txBody>
          <a:bodyPr vert="horz" lIns="91440" tIns="45720" rIns="91440" bIns="45720" rtlCol="0" anchor="ctr">
            <a:normAutofit/>
          </a:bodyPr>
          <a:lstStyle/>
          <a:p>
            <a:pPr>
              <a:spcAft>
                <a:spcPts val="600"/>
              </a:spcAft>
            </a:pPr>
            <a:fld id="{C0B3A66A-FFE1-4A79-94A5-562B15C31147}" type="slidenum">
              <a:rPr lang="en-US" smtClean="0"/>
              <a:pPr>
                <a:spcAft>
                  <a:spcPts val="600"/>
                </a:spcAft>
              </a:pPr>
              <a:t>13</a:t>
            </a:fld>
            <a:endParaRPr lang="en-US"/>
          </a:p>
        </p:txBody>
      </p:sp>
    </p:spTree>
    <p:extLst>
      <p:ext uri="{BB962C8B-B14F-4D97-AF65-F5344CB8AC3E}">
        <p14:creationId xmlns:p14="http://schemas.microsoft.com/office/powerpoint/2010/main" val="39010549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The error/loss function</a:t>
            </a:r>
          </a:p>
        </p:txBody>
      </p:sp>
      <p:sp>
        <p:nvSpPr>
          <p:cNvPr id="3" name="Content Placeholder 2"/>
          <p:cNvSpPr>
            <a:spLocks noGrp="1"/>
          </p:cNvSpPr>
          <p:nvPr>
            <p:ph idx="1"/>
          </p:nvPr>
        </p:nvSpPr>
        <p:spPr>
          <a:xfrm>
            <a:off x="1097280" y="1845734"/>
            <a:ext cx="10058400" cy="2127176"/>
          </a:xfrm>
        </p:spPr>
        <p:txBody>
          <a:bodyPr>
            <a:noAutofit/>
          </a:bodyPr>
          <a:lstStyle/>
          <a:p>
            <a:r>
              <a:rPr lang="en-GB" sz="1800" dirty="0"/>
              <a:t>Our guess visually looked a poor match to the data. But how bad was it? Can it be improved upon?</a:t>
            </a:r>
          </a:p>
          <a:p>
            <a:r>
              <a:rPr lang="en-GB" sz="1800" dirty="0"/>
              <a:t>A </a:t>
            </a:r>
            <a:r>
              <a:rPr lang="en-GB" sz="1800" dirty="0">
                <a:solidFill>
                  <a:srgbClr val="FF0000"/>
                </a:solidFill>
              </a:rPr>
              <a:t>loss function </a:t>
            </a:r>
            <a:r>
              <a:rPr lang="en-GB" sz="1800" dirty="0">
                <a:solidFill>
                  <a:schemeClr val="tx1"/>
                </a:solidFill>
              </a:rPr>
              <a:t>measures the error between the data and the model prediction. It should be zero when the prediction and data match exactly, otherwise greater than zero. </a:t>
            </a:r>
          </a:p>
          <a:p>
            <a:pPr marL="0" indent="0">
              <a:buNone/>
            </a:pPr>
            <a:r>
              <a:rPr lang="en-GB" sz="1800" dirty="0">
                <a:solidFill>
                  <a:srgbClr val="FF0000"/>
                </a:solidFill>
              </a:rPr>
              <a:t>  Our goal is to find the parameters that minimize the least squares loss over the 30 weeks of data.</a:t>
            </a:r>
          </a:p>
          <a:p>
            <a:r>
              <a:rPr lang="en-GB" sz="1800" dirty="0"/>
              <a:t> </a:t>
            </a:r>
          </a:p>
        </p:txBody>
      </p:sp>
      <p:sp>
        <p:nvSpPr>
          <p:cNvPr id="5" name="Slide Number Placeholder 4"/>
          <p:cNvSpPr>
            <a:spLocks noGrp="1"/>
          </p:cNvSpPr>
          <p:nvPr>
            <p:ph type="sldNum" sz="quarter" idx="12"/>
          </p:nvPr>
        </p:nvSpPr>
        <p:spPr/>
        <p:txBody>
          <a:bodyPr/>
          <a:lstStyle/>
          <a:p>
            <a:fld id="{C0B3A66A-FFE1-4A79-94A5-562B15C31147}" type="slidenum">
              <a:rPr lang="en-GB" smtClean="0"/>
              <a:t>14</a:t>
            </a:fld>
            <a:endParaRPr lang="en-GB"/>
          </a:p>
        </p:txBody>
      </p:sp>
      <p:pic>
        <p:nvPicPr>
          <p:cNvPr id="6" name="Picture 5">
            <a:extLst>
              <a:ext uri="{FF2B5EF4-FFF2-40B4-BE49-F238E27FC236}">
                <a16:creationId xmlns:a16="http://schemas.microsoft.com/office/drawing/2014/main" id="{2DB2D0A9-84B6-F643-9523-1C32D06866AD}"/>
              </a:ext>
            </a:extLst>
          </p:cNvPr>
          <p:cNvPicPr>
            <a:picLocks noChangeAspect="1"/>
          </p:cNvPicPr>
          <p:nvPr/>
        </p:nvPicPr>
        <p:blipFill>
          <a:blip r:embed="rId2"/>
          <a:stretch>
            <a:fillRect/>
          </a:stretch>
        </p:blipFill>
        <p:spPr>
          <a:xfrm>
            <a:off x="1937558" y="3582885"/>
            <a:ext cx="7962900" cy="1282700"/>
          </a:xfrm>
          <a:prstGeom prst="rect">
            <a:avLst/>
          </a:prstGeom>
        </p:spPr>
      </p:pic>
      <p:sp>
        <p:nvSpPr>
          <p:cNvPr id="7" name="Rectangle 6">
            <a:extLst>
              <a:ext uri="{FF2B5EF4-FFF2-40B4-BE49-F238E27FC236}">
                <a16:creationId xmlns:a16="http://schemas.microsoft.com/office/drawing/2014/main" id="{5458A947-1957-014B-A84B-536A653329FC}"/>
              </a:ext>
            </a:extLst>
          </p:cNvPr>
          <p:cNvSpPr/>
          <p:nvPr/>
        </p:nvSpPr>
        <p:spPr>
          <a:xfrm>
            <a:off x="1097280" y="5120641"/>
            <a:ext cx="10058400" cy="646331"/>
          </a:xfrm>
          <a:prstGeom prst="rect">
            <a:avLst/>
          </a:prstGeom>
        </p:spPr>
        <p:txBody>
          <a:bodyPr wrap="square">
            <a:spAutoFit/>
          </a:bodyPr>
          <a:lstStyle/>
          <a:p>
            <a:r>
              <a:rPr lang="en-GB" dirty="0"/>
              <a:t>This loss function can be derived from the theory of normal errors for large numbers of independent events, this connects loss minimization to </a:t>
            </a:r>
            <a:r>
              <a:rPr lang="en-GB" dirty="0">
                <a:solidFill>
                  <a:srgbClr val="FF0000"/>
                </a:solidFill>
              </a:rPr>
              <a:t>maximum likelihood estimation.</a:t>
            </a:r>
            <a:endParaRPr lang="en-GB" dirty="0"/>
          </a:p>
        </p:txBody>
      </p:sp>
      <p:pic>
        <p:nvPicPr>
          <p:cNvPr id="9" name="Picture 8">
            <a:extLst>
              <a:ext uri="{FF2B5EF4-FFF2-40B4-BE49-F238E27FC236}">
                <a16:creationId xmlns:a16="http://schemas.microsoft.com/office/drawing/2014/main" id="{20469379-E2C1-C140-803F-1648290D14A5}"/>
              </a:ext>
            </a:extLst>
          </p:cNvPr>
          <p:cNvPicPr>
            <a:picLocks noChangeAspect="1"/>
          </p:cNvPicPr>
          <p:nvPr/>
        </p:nvPicPr>
        <p:blipFill>
          <a:blip r:embed="rId3"/>
          <a:stretch>
            <a:fillRect/>
          </a:stretch>
        </p:blipFill>
        <p:spPr>
          <a:xfrm>
            <a:off x="2704150" y="5871589"/>
            <a:ext cx="5117487" cy="283454"/>
          </a:xfrm>
          <a:prstGeom prst="rect">
            <a:avLst/>
          </a:prstGeom>
        </p:spPr>
      </p:pic>
    </p:spTree>
    <p:extLst>
      <p:ext uri="{BB962C8B-B14F-4D97-AF65-F5344CB8AC3E}">
        <p14:creationId xmlns:p14="http://schemas.microsoft.com/office/powerpoint/2010/main" val="30527677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EDF313-8D24-4B47-9AD8-97F80FE8F76C}"/>
              </a:ext>
            </a:extLst>
          </p:cNvPr>
          <p:cNvSpPr>
            <a:spLocks noGrp="1"/>
          </p:cNvSpPr>
          <p:nvPr>
            <p:ph type="title"/>
          </p:nvPr>
        </p:nvSpPr>
        <p:spPr/>
        <p:txBody>
          <a:bodyPr/>
          <a:lstStyle/>
          <a:p>
            <a:r>
              <a:rPr lang="en-GB" dirty="0"/>
              <a:t>Maximum Likelihood Estimation recap</a:t>
            </a:r>
            <a:endParaRPr lang="en-US"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D2114ED-91AA-4DCE-A402-F493439384A0}"/>
                  </a:ext>
                </a:extLst>
              </p:cNvPr>
              <p:cNvSpPr>
                <a:spLocks noGrp="1"/>
              </p:cNvSpPr>
              <p:nvPr>
                <p:ph idx="1"/>
              </p:nvPr>
            </p:nvSpPr>
            <p:spPr>
              <a:xfrm>
                <a:off x="1097280" y="1845734"/>
                <a:ext cx="10058400" cy="2754401"/>
              </a:xfrm>
            </p:spPr>
            <p:txBody>
              <a:bodyPr/>
              <a:lstStyle/>
              <a:p>
                <a:r>
                  <a:rPr lang="en-GB" dirty="0"/>
                  <a:t>Suppose we have</a:t>
                </a:r>
                <a:r>
                  <a:rPr lang="en-US" dirty="0"/>
                  <a:t> a dataset </a:t>
                </a:r>
                <a14:m>
                  <m:oMath xmlns:m="http://schemas.openxmlformats.org/officeDocument/2006/math">
                    <m:bar>
                      <m:barPr>
                        <m:ctrlPr>
                          <a:rPr lang="en-GB" i="1">
                            <a:latin typeface="Cambria Math" panose="02040503050406030204" pitchFamily="18" charset="0"/>
                          </a:rPr>
                        </m:ctrlPr>
                      </m:barPr>
                      <m:e>
                        <m:r>
                          <a:rPr lang="en-GB" i="1">
                            <a:latin typeface="Cambria Math" panose="02040503050406030204" pitchFamily="18" charset="0"/>
                          </a:rPr>
                          <m:t>𝑥</m:t>
                        </m:r>
                      </m:e>
                    </m:bar>
                    <m:r>
                      <a:rPr lang="en-GB" i="1">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𝑥</m:t>
                        </m:r>
                      </m:e>
                      <m:sub>
                        <m:r>
                          <a:rPr lang="en-GB" i="1">
                            <a:latin typeface="Cambria Math" panose="02040503050406030204" pitchFamily="18" charset="0"/>
                          </a:rPr>
                          <m:t>1</m:t>
                        </m:r>
                      </m:sub>
                    </m:sSub>
                    <m:r>
                      <a:rPr lang="en-GB" i="1">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𝑥</m:t>
                        </m:r>
                      </m:e>
                      <m:sub>
                        <m:r>
                          <a:rPr lang="en-GB" b="0" i="1" smtClean="0">
                            <a:latin typeface="Cambria Math" panose="02040503050406030204" pitchFamily="18" charset="0"/>
                          </a:rPr>
                          <m:t>𝑁</m:t>
                        </m:r>
                      </m:sub>
                    </m:sSub>
                    <m:r>
                      <a:rPr lang="en-GB" i="1">
                        <a:latin typeface="Cambria Math" panose="02040503050406030204" pitchFamily="18" charset="0"/>
                      </a:rPr>
                      <m:t>)</m:t>
                    </m:r>
                  </m:oMath>
                </a14:m>
                <a:r>
                  <a:rPr lang="en-US" dirty="0"/>
                  <a:t>, which we wish to describe using</a:t>
                </a:r>
                <a:r>
                  <a:rPr lang="en-GB" dirty="0"/>
                  <a:t> a statistical model with a vector of parameters </a:t>
                </a:r>
                <a14:m>
                  <m:oMath xmlns:m="http://schemas.openxmlformats.org/officeDocument/2006/math">
                    <m:bar>
                      <m:barPr>
                        <m:ctrlPr>
                          <a:rPr lang="en-GB" i="1">
                            <a:latin typeface="Cambria Math" panose="02040503050406030204" pitchFamily="18" charset="0"/>
                          </a:rPr>
                        </m:ctrlPr>
                      </m:barPr>
                      <m:e>
                        <m:r>
                          <a:rPr lang="en-GB" i="1">
                            <a:latin typeface="Cambria Math" panose="02040503050406030204" pitchFamily="18" charset="0"/>
                            <a:ea typeface="Cambria Math" panose="02040503050406030204" pitchFamily="18" charset="0"/>
                          </a:rPr>
                          <m:t>𝜃</m:t>
                        </m:r>
                      </m:e>
                    </m:bar>
                    <m:r>
                      <a:rPr lang="en-GB" i="1">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ea typeface="Cambria Math" panose="02040503050406030204" pitchFamily="18" charset="0"/>
                          </a:rPr>
                          <m:t>𝜃</m:t>
                        </m:r>
                      </m:e>
                      <m:sub>
                        <m:r>
                          <a:rPr lang="en-GB" i="1">
                            <a:latin typeface="Cambria Math" panose="02040503050406030204" pitchFamily="18" charset="0"/>
                          </a:rPr>
                          <m:t>1</m:t>
                        </m:r>
                      </m:sub>
                    </m:sSub>
                    <m:r>
                      <a:rPr lang="en-GB" i="1">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ea typeface="Cambria Math" panose="02040503050406030204" pitchFamily="18" charset="0"/>
                          </a:rPr>
                          <m:t>𝜃</m:t>
                        </m:r>
                      </m:e>
                      <m:sub>
                        <m:r>
                          <a:rPr lang="en-GB" b="0" i="1" smtClean="0">
                            <a:latin typeface="Cambria Math" panose="02040503050406030204" pitchFamily="18" charset="0"/>
                            <a:ea typeface="Cambria Math" panose="02040503050406030204" pitchFamily="18" charset="0"/>
                          </a:rPr>
                          <m:t>𝐾</m:t>
                        </m:r>
                      </m:sub>
                    </m:sSub>
                    <m:r>
                      <a:rPr lang="en-GB" i="1">
                        <a:latin typeface="Cambria Math" panose="02040503050406030204" pitchFamily="18" charset="0"/>
                      </a:rPr>
                      <m:t>)</m:t>
                    </m:r>
                  </m:oMath>
                </a14:m>
                <a:r>
                  <a:rPr lang="en-US" dirty="0"/>
                  <a:t>. What values should we choose for </a:t>
                </a:r>
                <a14:m>
                  <m:oMath xmlns:m="http://schemas.openxmlformats.org/officeDocument/2006/math">
                    <m:bar>
                      <m:barPr>
                        <m:ctrlPr>
                          <a:rPr lang="en-GB" i="1">
                            <a:latin typeface="Cambria Math" panose="02040503050406030204" pitchFamily="18" charset="0"/>
                          </a:rPr>
                        </m:ctrlPr>
                      </m:barPr>
                      <m:e>
                        <m:r>
                          <a:rPr lang="en-GB" i="1">
                            <a:latin typeface="Cambria Math" panose="02040503050406030204" pitchFamily="18" charset="0"/>
                            <a:ea typeface="Cambria Math" panose="02040503050406030204" pitchFamily="18" charset="0"/>
                          </a:rPr>
                          <m:t>𝜃</m:t>
                        </m:r>
                      </m:e>
                    </m:bar>
                  </m:oMath>
                </a14:m>
                <a:r>
                  <a:rPr lang="en-US" dirty="0"/>
                  <a:t> to give the best description of </a:t>
                </a:r>
                <a14:m>
                  <m:oMath xmlns:m="http://schemas.openxmlformats.org/officeDocument/2006/math">
                    <m:bar>
                      <m:barPr>
                        <m:ctrlPr>
                          <a:rPr lang="en-GB" i="1">
                            <a:latin typeface="Cambria Math" panose="02040503050406030204" pitchFamily="18" charset="0"/>
                          </a:rPr>
                        </m:ctrlPr>
                      </m:barPr>
                      <m:e>
                        <m:r>
                          <a:rPr lang="en-GB" b="0" i="1" smtClean="0">
                            <a:latin typeface="Cambria Math" panose="02040503050406030204" pitchFamily="18" charset="0"/>
                          </a:rPr>
                          <m:t>𝑥</m:t>
                        </m:r>
                      </m:e>
                    </m:bar>
                  </m:oMath>
                </a14:m>
                <a:r>
                  <a:rPr lang="en-US" dirty="0"/>
                  <a:t>? Maximum Likelihood Estimation (MLE) seeks to answer this question, starting from the following intuitive principle:</a:t>
                </a:r>
              </a:p>
              <a:p>
                <a:pPr algn="ctr"/>
                <a:r>
                  <a:rPr lang="en-US" sz="2800" dirty="0"/>
                  <a:t>“The best choice of parameters is that which gives us the highest probability of </a:t>
                </a:r>
                <a:r>
                  <a:rPr lang="en-US" sz="2800" dirty="0">
                    <a:solidFill>
                      <a:srgbClr val="FF0000"/>
                    </a:solidFill>
                  </a:rPr>
                  <a:t>observing</a:t>
                </a:r>
                <a:r>
                  <a:rPr lang="en-US" sz="2800" dirty="0"/>
                  <a:t> our data.”</a:t>
                </a:r>
              </a:p>
              <a:p>
                <a:endParaRPr lang="en-GB" dirty="0"/>
              </a:p>
            </p:txBody>
          </p:sp>
        </mc:Choice>
        <mc:Fallback>
          <p:sp>
            <p:nvSpPr>
              <p:cNvPr id="3" name="Content Placeholder 2">
                <a:extLst>
                  <a:ext uri="{FF2B5EF4-FFF2-40B4-BE49-F238E27FC236}">
                    <a16:creationId xmlns:a16="http://schemas.microsoft.com/office/drawing/2014/main" id="{2D2114ED-91AA-4DCE-A402-F493439384A0}"/>
                  </a:ext>
                </a:extLst>
              </p:cNvPr>
              <p:cNvSpPr>
                <a:spLocks noGrp="1" noRot="1" noChangeAspect="1" noMove="1" noResize="1" noEditPoints="1" noAdjustHandles="1" noChangeArrowheads="1" noChangeShapeType="1" noTextEdit="1"/>
              </p:cNvSpPr>
              <p:nvPr>
                <p:ph idx="1"/>
              </p:nvPr>
            </p:nvSpPr>
            <p:spPr>
              <a:xfrm>
                <a:off x="1097280" y="1845734"/>
                <a:ext cx="10058400" cy="2754401"/>
              </a:xfrm>
              <a:blipFill>
                <a:blip r:embed="rId2"/>
                <a:stretch>
                  <a:fillRect l="-631" t="-2294" r="-88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9F20B757-68FC-4BBA-9BCF-8229B1CEB750}"/>
              </a:ext>
            </a:extLst>
          </p:cNvPr>
          <p:cNvSpPr>
            <a:spLocks noGrp="1"/>
          </p:cNvSpPr>
          <p:nvPr>
            <p:ph type="sldNum" sz="quarter" idx="12"/>
          </p:nvPr>
        </p:nvSpPr>
        <p:spPr/>
        <p:txBody>
          <a:bodyPr/>
          <a:lstStyle/>
          <a:p>
            <a:fld id="{C0B3A66A-FFE1-4A79-94A5-562B15C31147}" type="slidenum">
              <a:rPr lang="en-GB" smtClean="0"/>
              <a:t>15</a:t>
            </a:fld>
            <a:endParaRPr lang="en-GB"/>
          </a:p>
        </p:txBody>
      </p:sp>
      <p:pic>
        <p:nvPicPr>
          <p:cNvPr id="6" name="Picture 5">
            <a:extLst>
              <a:ext uri="{FF2B5EF4-FFF2-40B4-BE49-F238E27FC236}">
                <a16:creationId xmlns:a16="http://schemas.microsoft.com/office/drawing/2014/main" id="{82CA6B3D-4226-B948-9CCF-36F282DA956D}"/>
              </a:ext>
            </a:extLst>
          </p:cNvPr>
          <p:cNvPicPr>
            <a:picLocks noChangeAspect="1"/>
          </p:cNvPicPr>
          <p:nvPr/>
        </p:nvPicPr>
        <p:blipFill>
          <a:blip r:embed="rId3"/>
          <a:stretch>
            <a:fillRect/>
          </a:stretch>
        </p:blipFill>
        <p:spPr>
          <a:xfrm>
            <a:off x="1542180" y="4479929"/>
            <a:ext cx="1389165" cy="1389165"/>
          </a:xfrm>
          <a:prstGeom prst="rect">
            <a:avLst/>
          </a:prstGeom>
        </p:spPr>
      </p:pic>
      <p:sp>
        <p:nvSpPr>
          <p:cNvPr id="4" name="Rectangle 3">
            <a:extLst>
              <a:ext uri="{FF2B5EF4-FFF2-40B4-BE49-F238E27FC236}">
                <a16:creationId xmlns:a16="http://schemas.microsoft.com/office/drawing/2014/main" id="{B3DC3D84-A56B-7B4C-B9D8-F1B3455ADA3C}"/>
              </a:ext>
            </a:extLst>
          </p:cNvPr>
          <p:cNvSpPr/>
          <p:nvPr/>
        </p:nvSpPr>
        <p:spPr>
          <a:xfrm>
            <a:off x="3360698" y="4582233"/>
            <a:ext cx="8525023" cy="646331"/>
          </a:xfrm>
          <a:prstGeom prst="rect">
            <a:avLst/>
          </a:prstGeom>
        </p:spPr>
        <p:txBody>
          <a:bodyPr wrap="square">
            <a:spAutoFit/>
          </a:bodyPr>
          <a:lstStyle/>
          <a:p>
            <a:r>
              <a:rPr lang="en-GB" dirty="0"/>
              <a:t>In this workshop we will consider Normally distributed errors around the model mean prediction</a:t>
            </a:r>
            <a:endParaRPr lang="en-US" dirty="0"/>
          </a:p>
        </p:txBody>
      </p:sp>
      <p:pic>
        <p:nvPicPr>
          <p:cNvPr id="7" name="Picture 6">
            <a:extLst>
              <a:ext uri="{FF2B5EF4-FFF2-40B4-BE49-F238E27FC236}">
                <a16:creationId xmlns:a16="http://schemas.microsoft.com/office/drawing/2014/main" id="{BECE9C37-6125-8749-AA73-1B0B94104514}"/>
              </a:ext>
            </a:extLst>
          </p:cNvPr>
          <p:cNvPicPr>
            <a:picLocks noChangeAspect="1"/>
          </p:cNvPicPr>
          <p:nvPr/>
        </p:nvPicPr>
        <p:blipFill>
          <a:blip r:embed="rId4"/>
          <a:stretch>
            <a:fillRect/>
          </a:stretch>
        </p:blipFill>
        <p:spPr>
          <a:xfrm>
            <a:off x="6259440" y="5354840"/>
            <a:ext cx="3981841" cy="315047"/>
          </a:xfrm>
          <a:prstGeom prst="rect">
            <a:avLst/>
          </a:prstGeom>
        </p:spPr>
      </p:pic>
      <p:pic>
        <p:nvPicPr>
          <p:cNvPr id="8" name="Picture 7">
            <a:extLst>
              <a:ext uri="{FF2B5EF4-FFF2-40B4-BE49-F238E27FC236}">
                <a16:creationId xmlns:a16="http://schemas.microsoft.com/office/drawing/2014/main" id="{64FA1F80-BF05-AA43-9F6B-E1D0091781C9}"/>
              </a:ext>
            </a:extLst>
          </p:cNvPr>
          <p:cNvPicPr>
            <a:picLocks noChangeAspect="1"/>
          </p:cNvPicPr>
          <p:nvPr/>
        </p:nvPicPr>
        <p:blipFill>
          <a:blip r:embed="rId5"/>
          <a:stretch>
            <a:fillRect/>
          </a:stretch>
        </p:blipFill>
        <p:spPr>
          <a:xfrm>
            <a:off x="6308335" y="5797971"/>
            <a:ext cx="419100" cy="406400"/>
          </a:xfrm>
          <a:prstGeom prst="rect">
            <a:avLst/>
          </a:prstGeom>
        </p:spPr>
      </p:pic>
      <p:sp>
        <p:nvSpPr>
          <p:cNvPr id="9" name="TextBox 8">
            <a:extLst>
              <a:ext uri="{FF2B5EF4-FFF2-40B4-BE49-F238E27FC236}">
                <a16:creationId xmlns:a16="http://schemas.microsoft.com/office/drawing/2014/main" id="{FDFD7FD8-FF5D-6E48-A371-30366D770B55}"/>
              </a:ext>
            </a:extLst>
          </p:cNvPr>
          <p:cNvSpPr txBox="1"/>
          <p:nvPr/>
        </p:nvSpPr>
        <p:spPr>
          <a:xfrm>
            <a:off x="4391428" y="5354840"/>
            <a:ext cx="1868012" cy="369332"/>
          </a:xfrm>
          <a:prstGeom prst="rect">
            <a:avLst/>
          </a:prstGeom>
          <a:noFill/>
        </p:spPr>
        <p:txBody>
          <a:bodyPr wrap="none" rtlCol="0">
            <a:spAutoFit/>
          </a:bodyPr>
          <a:lstStyle/>
          <a:p>
            <a:r>
              <a:rPr lang="en-US" dirty="0"/>
              <a:t>Prediction (mean)</a:t>
            </a:r>
          </a:p>
        </p:txBody>
      </p:sp>
      <p:sp>
        <p:nvSpPr>
          <p:cNvPr id="10" name="TextBox 9">
            <a:extLst>
              <a:ext uri="{FF2B5EF4-FFF2-40B4-BE49-F238E27FC236}">
                <a16:creationId xmlns:a16="http://schemas.microsoft.com/office/drawing/2014/main" id="{5BC2AF13-0245-3942-A3C4-BA6B966053A3}"/>
              </a:ext>
            </a:extLst>
          </p:cNvPr>
          <p:cNvSpPr txBox="1"/>
          <p:nvPr/>
        </p:nvSpPr>
        <p:spPr>
          <a:xfrm>
            <a:off x="4133537" y="5855545"/>
            <a:ext cx="2125903" cy="369332"/>
          </a:xfrm>
          <a:prstGeom prst="rect">
            <a:avLst/>
          </a:prstGeom>
          <a:noFill/>
        </p:spPr>
        <p:txBody>
          <a:bodyPr wrap="none" rtlCol="0">
            <a:spAutoFit/>
          </a:bodyPr>
          <a:lstStyle/>
          <a:p>
            <a:r>
              <a:rPr lang="en-US" dirty="0"/>
              <a:t>Prediction (variance)</a:t>
            </a:r>
          </a:p>
        </p:txBody>
      </p:sp>
    </p:spTree>
    <p:extLst>
      <p:ext uri="{BB962C8B-B14F-4D97-AF65-F5344CB8AC3E}">
        <p14:creationId xmlns:p14="http://schemas.microsoft.com/office/powerpoint/2010/main" val="10526981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Try yourself…</a:t>
            </a:r>
          </a:p>
        </p:txBody>
      </p:sp>
      <p:sp>
        <p:nvSpPr>
          <p:cNvPr id="3" name="Content Placeholder 2"/>
          <p:cNvSpPr>
            <a:spLocks noGrp="1"/>
          </p:cNvSpPr>
          <p:nvPr>
            <p:ph idx="1"/>
          </p:nvPr>
        </p:nvSpPr>
        <p:spPr>
          <a:xfrm>
            <a:off x="1097279" y="3069021"/>
            <a:ext cx="10295245" cy="2186151"/>
          </a:xfrm>
        </p:spPr>
        <p:txBody>
          <a:bodyPr>
            <a:noAutofit/>
          </a:bodyPr>
          <a:lstStyle/>
          <a:p>
            <a:pPr marL="0" indent="0" algn="just">
              <a:buNone/>
            </a:pPr>
            <a:r>
              <a:rPr lang="en-GB" sz="1800" dirty="0"/>
              <a:t>What is the variance of the weekly flu hospitalization prediction? Can we connect this to Poisson regression?</a:t>
            </a:r>
          </a:p>
        </p:txBody>
      </p:sp>
      <p:sp>
        <p:nvSpPr>
          <p:cNvPr id="5" name="Slide Number Placeholder 4"/>
          <p:cNvSpPr>
            <a:spLocks noGrp="1"/>
          </p:cNvSpPr>
          <p:nvPr>
            <p:ph type="sldNum" sz="quarter" idx="12"/>
          </p:nvPr>
        </p:nvSpPr>
        <p:spPr/>
        <p:txBody>
          <a:bodyPr/>
          <a:lstStyle/>
          <a:p>
            <a:fld id="{C0B3A66A-FFE1-4A79-94A5-562B15C31147}" type="slidenum">
              <a:rPr lang="en-GB" smtClean="0"/>
              <a:t>16</a:t>
            </a:fld>
            <a:endParaRPr lang="en-GB"/>
          </a:p>
        </p:txBody>
      </p:sp>
    </p:spTree>
    <p:extLst>
      <p:ext uri="{BB962C8B-B14F-4D97-AF65-F5344CB8AC3E}">
        <p14:creationId xmlns:p14="http://schemas.microsoft.com/office/powerpoint/2010/main" val="28304053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Numerical Optimization: Local optimization</a:t>
            </a:r>
          </a:p>
        </p:txBody>
      </p:sp>
      <p:sp>
        <p:nvSpPr>
          <p:cNvPr id="5" name="Slide Number Placeholder 4"/>
          <p:cNvSpPr>
            <a:spLocks noGrp="1"/>
          </p:cNvSpPr>
          <p:nvPr>
            <p:ph type="sldNum" sz="quarter" idx="12"/>
          </p:nvPr>
        </p:nvSpPr>
        <p:spPr/>
        <p:txBody>
          <a:bodyPr/>
          <a:lstStyle/>
          <a:p>
            <a:fld id="{C0B3A66A-FFE1-4A79-94A5-562B15C31147}" type="slidenum">
              <a:rPr lang="en-GB" smtClean="0"/>
              <a:t>17</a:t>
            </a:fld>
            <a:endParaRPr lang="en-GB"/>
          </a:p>
        </p:txBody>
      </p:sp>
      <p:sp>
        <p:nvSpPr>
          <p:cNvPr id="9" name="Rectangle 8">
            <a:extLst>
              <a:ext uri="{FF2B5EF4-FFF2-40B4-BE49-F238E27FC236}">
                <a16:creationId xmlns:a16="http://schemas.microsoft.com/office/drawing/2014/main" id="{E895652F-9F23-4141-94A6-7F19787289A8}"/>
              </a:ext>
            </a:extLst>
          </p:cNvPr>
          <p:cNvSpPr/>
          <p:nvPr/>
        </p:nvSpPr>
        <p:spPr>
          <a:xfrm>
            <a:off x="1097279" y="1968852"/>
            <a:ext cx="9980623" cy="923330"/>
          </a:xfrm>
          <a:prstGeom prst="rect">
            <a:avLst/>
          </a:prstGeom>
        </p:spPr>
        <p:txBody>
          <a:bodyPr wrap="square">
            <a:spAutoFit/>
          </a:bodyPr>
          <a:lstStyle/>
          <a:p>
            <a:r>
              <a:rPr lang="en-GB" dirty="0"/>
              <a:t>Local optimizer methods look for the local points to the current estimate which have lower loss, and move in the direction of fastest improvement (this often involves calculating a gradient for the loss function).</a:t>
            </a:r>
          </a:p>
        </p:txBody>
      </p:sp>
      <p:sp>
        <p:nvSpPr>
          <p:cNvPr id="10" name="Oval 9">
            <a:extLst>
              <a:ext uri="{FF2B5EF4-FFF2-40B4-BE49-F238E27FC236}">
                <a16:creationId xmlns:a16="http://schemas.microsoft.com/office/drawing/2014/main" id="{6D68D573-93D8-724A-9E2F-3E37BF5E1AF3}"/>
              </a:ext>
            </a:extLst>
          </p:cNvPr>
          <p:cNvSpPr/>
          <p:nvPr/>
        </p:nvSpPr>
        <p:spPr>
          <a:xfrm rot="2139934">
            <a:off x="3950111" y="4122072"/>
            <a:ext cx="1282262" cy="630621"/>
          </a:xfrm>
          <a:prstGeom prst="ellipse">
            <a:avLst/>
          </a:prstGeom>
          <a:noFill/>
          <a:ln w="381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C0B06A11-22F8-9643-A568-E92BFE37A6D3}"/>
              </a:ext>
            </a:extLst>
          </p:cNvPr>
          <p:cNvSpPr/>
          <p:nvPr/>
        </p:nvSpPr>
        <p:spPr>
          <a:xfrm rot="2139934">
            <a:off x="3659093" y="3960232"/>
            <a:ext cx="2066458" cy="954298"/>
          </a:xfrm>
          <a:prstGeom prst="ellipse">
            <a:avLst/>
          </a:prstGeom>
          <a:noFill/>
          <a:ln w="381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5268A94F-F5F9-774E-B7B9-3DEB320681CE}"/>
              </a:ext>
            </a:extLst>
          </p:cNvPr>
          <p:cNvSpPr/>
          <p:nvPr/>
        </p:nvSpPr>
        <p:spPr>
          <a:xfrm rot="2139934">
            <a:off x="3181716" y="3696849"/>
            <a:ext cx="3021211" cy="1349958"/>
          </a:xfrm>
          <a:prstGeom prst="ellipse">
            <a:avLst/>
          </a:prstGeom>
          <a:noFill/>
          <a:ln w="381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811C8481-82C9-F34D-91A2-356BA288B943}"/>
              </a:ext>
            </a:extLst>
          </p:cNvPr>
          <p:cNvSpPr/>
          <p:nvPr/>
        </p:nvSpPr>
        <p:spPr>
          <a:xfrm rot="2139934">
            <a:off x="2710321" y="3352831"/>
            <a:ext cx="3964000" cy="2169101"/>
          </a:xfrm>
          <a:prstGeom prst="ellipse">
            <a:avLst/>
          </a:prstGeom>
          <a:noFill/>
          <a:ln w="381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35932E95-97F2-7E41-879B-8CC237C92AFB}"/>
              </a:ext>
            </a:extLst>
          </p:cNvPr>
          <p:cNvSpPr/>
          <p:nvPr/>
        </p:nvSpPr>
        <p:spPr>
          <a:xfrm>
            <a:off x="6414868" y="3429000"/>
            <a:ext cx="154744" cy="172329"/>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89B466F2-57A4-AD4E-913B-BE9FCE2E332E}"/>
              </a:ext>
            </a:extLst>
          </p:cNvPr>
          <p:cNvSpPr/>
          <p:nvPr/>
        </p:nvSpPr>
        <p:spPr>
          <a:xfrm>
            <a:off x="5607796" y="3926243"/>
            <a:ext cx="154744" cy="172329"/>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36C75151-0300-5F48-A231-4716EA39A63D}"/>
              </a:ext>
            </a:extLst>
          </p:cNvPr>
          <p:cNvSpPr/>
          <p:nvPr/>
        </p:nvSpPr>
        <p:spPr>
          <a:xfrm>
            <a:off x="5218590" y="4108270"/>
            <a:ext cx="154744" cy="172329"/>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1032301A-5135-B54C-B3D5-7F6759CA8694}"/>
              </a:ext>
            </a:extLst>
          </p:cNvPr>
          <p:cNvSpPr/>
          <p:nvPr/>
        </p:nvSpPr>
        <p:spPr>
          <a:xfrm>
            <a:off x="4986474" y="4265052"/>
            <a:ext cx="154744" cy="172329"/>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809DA21A-75C1-024E-B097-E89FD2751E52}"/>
              </a:ext>
            </a:extLst>
          </p:cNvPr>
          <p:cNvSpPr/>
          <p:nvPr/>
        </p:nvSpPr>
        <p:spPr>
          <a:xfrm>
            <a:off x="4591242" y="4395471"/>
            <a:ext cx="154744" cy="172329"/>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9B73DE1E-F4EF-814E-8ACE-B6BB0C0ED003}"/>
              </a:ext>
            </a:extLst>
          </p:cNvPr>
          <p:cNvSpPr txBox="1"/>
          <p:nvPr/>
        </p:nvSpPr>
        <p:spPr>
          <a:xfrm>
            <a:off x="2562987" y="4726302"/>
            <a:ext cx="1167618" cy="646331"/>
          </a:xfrm>
          <a:prstGeom prst="rect">
            <a:avLst/>
          </a:prstGeom>
          <a:noFill/>
        </p:spPr>
        <p:txBody>
          <a:bodyPr wrap="square" rtlCol="0">
            <a:spAutoFit/>
          </a:bodyPr>
          <a:lstStyle/>
          <a:p>
            <a:r>
              <a:rPr lang="en-US" dirty="0"/>
              <a:t>Loss surface</a:t>
            </a:r>
          </a:p>
        </p:txBody>
      </p:sp>
      <p:cxnSp>
        <p:nvCxnSpPr>
          <p:cNvPr id="23" name="Straight Arrow Connector 22">
            <a:extLst>
              <a:ext uri="{FF2B5EF4-FFF2-40B4-BE49-F238E27FC236}">
                <a16:creationId xmlns:a16="http://schemas.microsoft.com/office/drawing/2014/main" id="{A19159D5-B575-374F-AB53-F2F849225759}"/>
              </a:ext>
            </a:extLst>
          </p:cNvPr>
          <p:cNvCxnSpPr/>
          <p:nvPr/>
        </p:nvCxnSpPr>
        <p:spPr>
          <a:xfrm flipH="1">
            <a:off x="4881489" y="3926243"/>
            <a:ext cx="1842868" cy="800059"/>
          </a:xfrm>
          <a:prstGeom prst="straightConnector1">
            <a:avLst/>
          </a:prstGeom>
          <a:ln w="508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2F3F2D95-B2DC-DD4C-9CAB-01A2F31C1C2D}"/>
              </a:ext>
            </a:extLst>
          </p:cNvPr>
          <p:cNvSpPr txBox="1"/>
          <p:nvPr/>
        </p:nvSpPr>
        <p:spPr>
          <a:xfrm>
            <a:off x="6724357" y="4072305"/>
            <a:ext cx="1842868" cy="646331"/>
          </a:xfrm>
          <a:prstGeom prst="rect">
            <a:avLst/>
          </a:prstGeom>
          <a:noFill/>
        </p:spPr>
        <p:txBody>
          <a:bodyPr wrap="square" rtlCol="0">
            <a:spAutoFit/>
          </a:bodyPr>
          <a:lstStyle/>
          <a:p>
            <a:r>
              <a:rPr lang="en-US" dirty="0"/>
              <a:t>Sequential improvement</a:t>
            </a:r>
          </a:p>
        </p:txBody>
      </p:sp>
    </p:spTree>
    <p:extLst>
      <p:ext uri="{BB962C8B-B14F-4D97-AF65-F5344CB8AC3E}">
        <p14:creationId xmlns:p14="http://schemas.microsoft.com/office/powerpoint/2010/main" val="11749168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Numerical Optimization: Local optimization</a:t>
            </a:r>
          </a:p>
        </p:txBody>
      </p:sp>
      <p:sp>
        <p:nvSpPr>
          <p:cNvPr id="5" name="Slide Number Placeholder 4"/>
          <p:cNvSpPr>
            <a:spLocks noGrp="1"/>
          </p:cNvSpPr>
          <p:nvPr>
            <p:ph type="sldNum" sz="quarter" idx="12"/>
          </p:nvPr>
        </p:nvSpPr>
        <p:spPr/>
        <p:txBody>
          <a:bodyPr/>
          <a:lstStyle/>
          <a:p>
            <a:fld id="{C0B3A66A-FFE1-4A79-94A5-562B15C31147}" type="slidenum">
              <a:rPr lang="en-GB" smtClean="0"/>
              <a:t>18</a:t>
            </a:fld>
            <a:endParaRPr lang="en-GB"/>
          </a:p>
        </p:txBody>
      </p:sp>
      <p:sp>
        <p:nvSpPr>
          <p:cNvPr id="9" name="Rectangle 8">
            <a:extLst>
              <a:ext uri="{FF2B5EF4-FFF2-40B4-BE49-F238E27FC236}">
                <a16:creationId xmlns:a16="http://schemas.microsoft.com/office/drawing/2014/main" id="{E895652F-9F23-4141-94A6-7F19787289A8}"/>
              </a:ext>
            </a:extLst>
          </p:cNvPr>
          <p:cNvSpPr/>
          <p:nvPr/>
        </p:nvSpPr>
        <p:spPr>
          <a:xfrm>
            <a:off x="1097279" y="1968852"/>
            <a:ext cx="9980623" cy="646331"/>
          </a:xfrm>
          <a:prstGeom prst="rect">
            <a:avLst/>
          </a:prstGeom>
        </p:spPr>
        <p:txBody>
          <a:bodyPr wrap="square">
            <a:spAutoFit/>
          </a:bodyPr>
          <a:lstStyle/>
          <a:p>
            <a:r>
              <a:rPr lang="en-GB" dirty="0"/>
              <a:t>The problem with local optimizers is that they can get stuck at local optima that are not good fits to the data.</a:t>
            </a:r>
          </a:p>
        </p:txBody>
      </p:sp>
      <mc:AlternateContent xmlns:mc="http://schemas.openxmlformats.org/markup-compatibility/2006">
        <mc:Choice xmlns:p14="http://schemas.microsoft.com/office/powerpoint/2010/main" Requires="p14">
          <p:contentPart p14:bwMode="auto" r:id="rId2">
            <p14:nvContentPartPr>
              <p14:cNvPr id="6" name="Ink 5">
                <a:extLst>
                  <a:ext uri="{FF2B5EF4-FFF2-40B4-BE49-F238E27FC236}">
                    <a16:creationId xmlns:a16="http://schemas.microsoft.com/office/drawing/2014/main" id="{FE2627BB-3D50-824D-91B7-2F48F3487063}"/>
                  </a:ext>
                </a:extLst>
              </p14:cNvPr>
              <p14:cNvContentPartPr/>
              <p14:nvPr/>
            </p14:nvContentPartPr>
            <p14:xfrm>
              <a:off x="3133828" y="2876234"/>
              <a:ext cx="5943240" cy="2740320"/>
            </p14:xfrm>
          </p:contentPart>
        </mc:Choice>
        <mc:Fallback>
          <p:pic>
            <p:nvPicPr>
              <p:cNvPr id="6" name="Ink 5">
                <a:extLst>
                  <a:ext uri="{FF2B5EF4-FFF2-40B4-BE49-F238E27FC236}">
                    <a16:creationId xmlns:a16="http://schemas.microsoft.com/office/drawing/2014/main" id="{FE2627BB-3D50-824D-91B7-2F48F3487063}"/>
                  </a:ext>
                </a:extLst>
              </p:cNvPr>
              <p:cNvPicPr/>
              <p:nvPr/>
            </p:nvPicPr>
            <p:blipFill>
              <a:blip r:embed="rId3"/>
              <a:stretch>
                <a:fillRect/>
              </a:stretch>
            </p:blipFill>
            <p:spPr>
              <a:xfrm>
                <a:off x="3125188" y="2867594"/>
                <a:ext cx="5960880" cy="275796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7" name="Ink 6">
                <a:extLst>
                  <a:ext uri="{FF2B5EF4-FFF2-40B4-BE49-F238E27FC236}">
                    <a16:creationId xmlns:a16="http://schemas.microsoft.com/office/drawing/2014/main" id="{063EE3BB-1602-634D-836A-04A2145D1EC7}"/>
                  </a:ext>
                </a:extLst>
              </p14:cNvPr>
              <p14:cNvContentPartPr/>
              <p14:nvPr/>
            </p14:nvContentPartPr>
            <p14:xfrm>
              <a:off x="2790388" y="2753114"/>
              <a:ext cx="353160" cy="135000"/>
            </p14:xfrm>
          </p:contentPart>
        </mc:Choice>
        <mc:Fallback>
          <p:pic>
            <p:nvPicPr>
              <p:cNvPr id="7" name="Ink 6">
                <a:extLst>
                  <a:ext uri="{FF2B5EF4-FFF2-40B4-BE49-F238E27FC236}">
                    <a16:creationId xmlns:a16="http://schemas.microsoft.com/office/drawing/2014/main" id="{063EE3BB-1602-634D-836A-04A2145D1EC7}"/>
                  </a:ext>
                </a:extLst>
              </p:cNvPr>
              <p:cNvPicPr/>
              <p:nvPr/>
            </p:nvPicPr>
            <p:blipFill>
              <a:blip r:embed="rId5"/>
              <a:stretch>
                <a:fillRect/>
              </a:stretch>
            </p:blipFill>
            <p:spPr>
              <a:xfrm>
                <a:off x="2781388" y="2744474"/>
                <a:ext cx="370800" cy="152640"/>
              </a:xfrm>
              <a:prstGeom prst="rect">
                <a:avLst/>
              </a:prstGeom>
            </p:spPr>
          </p:pic>
        </mc:Fallback>
      </mc:AlternateContent>
      <p:cxnSp>
        <p:nvCxnSpPr>
          <p:cNvPr id="11" name="Straight Connector 10">
            <a:extLst>
              <a:ext uri="{FF2B5EF4-FFF2-40B4-BE49-F238E27FC236}">
                <a16:creationId xmlns:a16="http://schemas.microsoft.com/office/drawing/2014/main" id="{86568EC7-3941-0A42-9A7B-22FD4DEF34D9}"/>
              </a:ext>
            </a:extLst>
          </p:cNvPr>
          <p:cNvCxnSpPr/>
          <p:nvPr/>
        </p:nvCxnSpPr>
        <p:spPr>
          <a:xfrm>
            <a:off x="2630658" y="2615183"/>
            <a:ext cx="0" cy="3349519"/>
          </a:xfrm>
          <a:prstGeom prst="line">
            <a:avLst/>
          </a:prstGeom>
          <a:ln w="635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3E77C808-1661-C045-AA75-62AAAFFE8BFA}"/>
              </a:ext>
            </a:extLst>
          </p:cNvPr>
          <p:cNvCxnSpPr>
            <a:cxnSpLocks/>
          </p:cNvCxnSpPr>
          <p:nvPr/>
        </p:nvCxnSpPr>
        <p:spPr>
          <a:xfrm flipH="1">
            <a:off x="2630659" y="5964702"/>
            <a:ext cx="6752492" cy="0"/>
          </a:xfrm>
          <a:prstGeom prst="line">
            <a:avLst/>
          </a:prstGeom>
          <a:ln w="63500">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3905EBC7-C3AE-6D45-BF78-AAD528C62F6B}"/>
              </a:ext>
            </a:extLst>
          </p:cNvPr>
          <p:cNvSpPr txBox="1"/>
          <p:nvPr/>
        </p:nvSpPr>
        <p:spPr>
          <a:xfrm rot="16200000">
            <a:off x="1622770" y="3656237"/>
            <a:ext cx="1167618" cy="646331"/>
          </a:xfrm>
          <a:prstGeom prst="rect">
            <a:avLst/>
          </a:prstGeom>
          <a:noFill/>
        </p:spPr>
        <p:txBody>
          <a:bodyPr wrap="square" rtlCol="0">
            <a:spAutoFit/>
          </a:bodyPr>
          <a:lstStyle/>
          <a:p>
            <a:r>
              <a:rPr lang="en-US" sz="3600" dirty="0"/>
              <a:t>Loss</a:t>
            </a:r>
          </a:p>
        </p:txBody>
      </p:sp>
      <p:sp>
        <p:nvSpPr>
          <p:cNvPr id="29" name="Oval 28">
            <a:extLst>
              <a:ext uri="{FF2B5EF4-FFF2-40B4-BE49-F238E27FC236}">
                <a16:creationId xmlns:a16="http://schemas.microsoft.com/office/drawing/2014/main" id="{60555F27-790A-6E47-902A-C5442BF92BE3}"/>
              </a:ext>
            </a:extLst>
          </p:cNvPr>
          <p:cNvSpPr/>
          <p:nvPr/>
        </p:nvSpPr>
        <p:spPr>
          <a:xfrm>
            <a:off x="2966968" y="2490952"/>
            <a:ext cx="176577" cy="1350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p14="http://schemas.microsoft.com/office/powerpoint/2010/main" Requires="p14">
          <p:contentPart p14:bwMode="auto" r:id="rId6">
            <p14:nvContentPartPr>
              <p14:cNvPr id="30" name="Ink 29">
                <a:extLst>
                  <a:ext uri="{FF2B5EF4-FFF2-40B4-BE49-F238E27FC236}">
                    <a16:creationId xmlns:a16="http://schemas.microsoft.com/office/drawing/2014/main" id="{9EF1ACDB-5189-334A-830A-B40194BD3D44}"/>
                  </a:ext>
                </a:extLst>
              </p14:cNvPr>
              <p14:cNvContentPartPr/>
              <p14:nvPr/>
            </p14:nvContentPartPr>
            <p14:xfrm>
              <a:off x="3195388" y="2667434"/>
              <a:ext cx="360" cy="360"/>
            </p14:xfrm>
          </p:contentPart>
        </mc:Choice>
        <mc:Fallback>
          <p:pic>
            <p:nvPicPr>
              <p:cNvPr id="30" name="Ink 29">
                <a:extLst>
                  <a:ext uri="{FF2B5EF4-FFF2-40B4-BE49-F238E27FC236}">
                    <a16:creationId xmlns:a16="http://schemas.microsoft.com/office/drawing/2014/main" id="{9EF1ACDB-5189-334A-830A-B40194BD3D44}"/>
                  </a:ext>
                </a:extLst>
              </p:cNvPr>
              <p:cNvPicPr/>
              <p:nvPr/>
            </p:nvPicPr>
            <p:blipFill>
              <a:blip r:embed="rId7"/>
              <a:stretch>
                <a:fillRect/>
              </a:stretch>
            </p:blipFill>
            <p:spPr>
              <a:xfrm>
                <a:off x="3186388" y="2658434"/>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31" name="Ink 30">
                <a:extLst>
                  <a:ext uri="{FF2B5EF4-FFF2-40B4-BE49-F238E27FC236}">
                    <a16:creationId xmlns:a16="http://schemas.microsoft.com/office/drawing/2014/main" id="{8D37047B-DD48-9A46-9749-D7A9D59FFEB1}"/>
                  </a:ext>
                </a:extLst>
              </p14:cNvPr>
              <p14:cNvContentPartPr/>
              <p14:nvPr/>
            </p14:nvContentPartPr>
            <p14:xfrm>
              <a:off x="3221668" y="2659154"/>
              <a:ext cx="393480" cy="1029240"/>
            </p14:xfrm>
          </p:contentPart>
        </mc:Choice>
        <mc:Fallback>
          <p:pic>
            <p:nvPicPr>
              <p:cNvPr id="31" name="Ink 30">
                <a:extLst>
                  <a:ext uri="{FF2B5EF4-FFF2-40B4-BE49-F238E27FC236}">
                    <a16:creationId xmlns:a16="http://schemas.microsoft.com/office/drawing/2014/main" id="{8D37047B-DD48-9A46-9749-D7A9D59FFEB1}"/>
                  </a:ext>
                </a:extLst>
              </p:cNvPr>
              <p:cNvPicPr/>
              <p:nvPr/>
            </p:nvPicPr>
            <p:blipFill>
              <a:blip r:embed="rId9"/>
              <a:stretch>
                <a:fillRect/>
              </a:stretch>
            </p:blipFill>
            <p:spPr>
              <a:xfrm>
                <a:off x="3212668" y="2650154"/>
                <a:ext cx="411120" cy="104688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34" name="Ink 33">
                <a:extLst>
                  <a:ext uri="{FF2B5EF4-FFF2-40B4-BE49-F238E27FC236}">
                    <a16:creationId xmlns:a16="http://schemas.microsoft.com/office/drawing/2014/main" id="{B399414E-E765-CF41-831C-7AE761933E5B}"/>
                  </a:ext>
                </a:extLst>
              </p14:cNvPr>
              <p14:cNvContentPartPr/>
              <p14:nvPr/>
            </p14:nvContentPartPr>
            <p14:xfrm>
              <a:off x="3439468" y="3550874"/>
              <a:ext cx="334440" cy="176400"/>
            </p14:xfrm>
          </p:contentPart>
        </mc:Choice>
        <mc:Fallback>
          <p:pic>
            <p:nvPicPr>
              <p:cNvPr id="34" name="Ink 33">
                <a:extLst>
                  <a:ext uri="{FF2B5EF4-FFF2-40B4-BE49-F238E27FC236}">
                    <a16:creationId xmlns:a16="http://schemas.microsoft.com/office/drawing/2014/main" id="{B399414E-E765-CF41-831C-7AE761933E5B}"/>
                  </a:ext>
                </a:extLst>
              </p:cNvPr>
              <p:cNvPicPr/>
              <p:nvPr/>
            </p:nvPicPr>
            <p:blipFill>
              <a:blip r:embed="rId11"/>
              <a:stretch>
                <a:fillRect/>
              </a:stretch>
            </p:blipFill>
            <p:spPr>
              <a:xfrm>
                <a:off x="3430468" y="3541874"/>
                <a:ext cx="352080" cy="194040"/>
              </a:xfrm>
              <a:prstGeom prst="rect">
                <a:avLst/>
              </a:prstGeom>
            </p:spPr>
          </p:pic>
        </mc:Fallback>
      </mc:AlternateContent>
      <p:sp>
        <p:nvSpPr>
          <p:cNvPr id="35" name="TextBox 34">
            <a:extLst>
              <a:ext uri="{FF2B5EF4-FFF2-40B4-BE49-F238E27FC236}">
                <a16:creationId xmlns:a16="http://schemas.microsoft.com/office/drawing/2014/main" id="{1CD07F82-DA2D-F745-B8F0-DFE7BBBCD8D6}"/>
              </a:ext>
            </a:extLst>
          </p:cNvPr>
          <p:cNvSpPr txBox="1"/>
          <p:nvPr/>
        </p:nvSpPr>
        <p:spPr>
          <a:xfrm>
            <a:off x="3334043" y="4023360"/>
            <a:ext cx="1378634" cy="1477328"/>
          </a:xfrm>
          <a:prstGeom prst="rect">
            <a:avLst/>
          </a:prstGeom>
          <a:noFill/>
        </p:spPr>
        <p:txBody>
          <a:bodyPr wrap="square" rtlCol="0">
            <a:spAutoFit/>
          </a:bodyPr>
          <a:lstStyle/>
          <a:p>
            <a:r>
              <a:rPr lang="en-US" dirty="0"/>
              <a:t>This initial condition gets stuck at a local minimum</a:t>
            </a:r>
          </a:p>
        </p:txBody>
      </p:sp>
      <p:sp>
        <p:nvSpPr>
          <p:cNvPr id="36" name="Oval 35">
            <a:extLst>
              <a:ext uri="{FF2B5EF4-FFF2-40B4-BE49-F238E27FC236}">
                <a16:creationId xmlns:a16="http://schemas.microsoft.com/office/drawing/2014/main" id="{92C614AB-DB75-1446-BE21-6C343F88B099}"/>
              </a:ext>
            </a:extLst>
          </p:cNvPr>
          <p:cNvSpPr/>
          <p:nvPr/>
        </p:nvSpPr>
        <p:spPr>
          <a:xfrm>
            <a:off x="5641125" y="3588923"/>
            <a:ext cx="176577" cy="1350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9" name="Group 38">
            <a:extLst>
              <a:ext uri="{FF2B5EF4-FFF2-40B4-BE49-F238E27FC236}">
                <a16:creationId xmlns:a16="http://schemas.microsoft.com/office/drawing/2014/main" id="{86777716-3B60-5349-93A3-77F3944CC939}"/>
              </a:ext>
            </a:extLst>
          </p:cNvPr>
          <p:cNvGrpSpPr/>
          <p:nvPr/>
        </p:nvGrpSpPr>
        <p:grpSpPr>
          <a:xfrm>
            <a:off x="5875588" y="3893594"/>
            <a:ext cx="1173240" cy="1639440"/>
            <a:chOff x="5875588" y="3893594"/>
            <a:chExt cx="1173240" cy="1639440"/>
          </a:xfrm>
        </p:grpSpPr>
        <mc:AlternateContent xmlns:mc="http://schemas.openxmlformats.org/markup-compatibility/2006">
          <mc:Choice xmlns:p14="http://schemas.microsoft.com/office/powerpoint/2010/main" Requires="p14">
            <p:contentPart p14:bwMode="auto" r:id="rId12">
              <p14:nvContentPartPr>
                <p14:cNvPr id="37" name="Ink 36">
                  <a:extLst>
                    <a:ext uri="{FF2B5EF4-FFF2-40B4-BE49-F238E27FC236}">
                      <a16:creationId xmlns:a16="http://schemas.microsoft.com/office/drawing/2014/main" id="{2A932E05-59BA-3E48-8A7C-551E8BDBFF62}"/>
                    </a:ext>
                  </a:extLst>
                </p14:cNvPr>
                <p14:cNvContentPartPr/>
                <p14:nvPr/>
              </p14:nvContentPartPr>
              <p14:xfrm>
                <a:off x="5875588" y="3893594"/>
                <a:ext cx="1051200" cy="1549080"/>
              </p14:xfrm>
            </p:contentPart>
          </mc:Choice>
          <mc:Fallback>
            <p:pic>
              <p:nvPicPr>
                <p:cNvPr id="37" name="Ink 36">
                  <a:extLst>
                    <a:ext uri="{FF2B5EF4-FFF2-40B4-BE49-F238E27FC236}">
                      <a16:creationId xmlns:a16="http://schemas.microsoft.com/office/drawing/2014/main" id="{2A932E05-59BA-3E48-8A7C-551E8BDBFF62}"/>
                    </a:ext>
                  </a:extLst>
                </p:cNvPr>
                <p:cNvPicPr/>
                <p:nvPr/>
              </p:nvPicPr>
              <p:blipFill>
                <a:blip r:embed="rId13"/>
                <a:stretch>
                  <a:fillRect/>
                </a:stretch>
              </p:blipFill>
              <p:spPr>
                <a:xfrm>
                  <a:off x="5866588" y="3884954"/>
                  <a:ext cx="1068840" cy="156672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38" name="Ink 37">
                  <a:extLst>
                    <a:ext uri="{FF2B5EF4-FFF2-40B4-BE49-F238E27FC236}">
                      <a16:creationId xmlns:a16="http://schemas.microsoft.com/office/drawing/2014/main" id="{3FBDAF43-C9DE-0047-AC4D-1AC9B365F63B}"/>
                    </a:ext>
                  </a:extLst>
                </p14:cNvPr>
                <p14:cNvContentPartPr/>
                <p14:nvPr/>
              </p14:nvContentPartPr>
              <p14:xfrm>
                <a:off x="6703588" y="5216954"/>
                <a:ext cx="345240" cy="316080"/>
              </p14:xfrm>
            </p:contentPart>
          </mc:Choice>
          <mc:Fallback>
            <p:pic>
              <p:nvPicPr>
                <p:cNvPr id="38" name="Ink 37">
                  <a:extLst>
                    <a:ext uri="{FF2B5EF4-FFF2-40B4-BE49-F238E27FC236}">
                      <a16:creationId xmlns:a16="http://schemas.microsoft.com/office/drawing/2014/main" id="{3FBDAF43-C9DE-0047-AC4D-1AC9B365F63B}"/>
                    </a:ext>
                  </a:extLst>
                </p:cNvPr>
                <p:cNvPicPr/>
                <p:nvPr/>
              </p:nvPicPr>
              <p:blipFill>
                <a:blip r:embed="rId15"/>
                <a:stretch>
                  <a:fillRect/>
                </a:stretch>
              </p:blipFill>
              <p:spPr>
                <a:xfrm>
                  <a:off x="6694588" y="5207954"/>
                  <a:ext cx="362880" cy="333720"/>
                </a:xfrm>
                <a:prstGeom prst="rect">
                  <a:avLst/>
                </a:prstGeom>
              </p:spPr>
            </p:pic>
          </mc:Fallback>
        </mc:AlternateContent>
      </p:grpSp>
      <p:sp>
        <p:nvSpPr>
          <p:cNvPr id="40" name="TextBox 39">
            <a:extLst>
              <a:ext uri="{FF2B5EF4-FFF2-40B4-BE49-F238E27FC236}">
                <a16:creationId xmlns:a16="http://schemas.microsoft.com/office/drawing/2014/main" id="{90A39507-CD9D-C14B-AC58-6C53EE7A0D32}"/>
              </a:ext>
            </a:extLst>
          </p:cNvPr>
          <p:cNvSpPr txBox="1"/>
          <p:nvPr/>
        </p:nvSpPr>
        <p:spPr>
          <a:xfrm>
            <a:off x="6711065" y="3552814"/>
            <a:ext cx="1378634" cy="1477328"/>
          </a:xfrm>
          <a:prstGeom prst="rect">
            <a:avLst/>
          </a:prstGeom>
          <a:noFill/>
        </p:spPr>
        <p:txBody>
          <a:bodyPr wrap="square" rtlCol="0">
            <a:spAutoFit/>
          </a:bodyPr>
          <a:lstStyle/>
          <a:p>
            <a:r>
              <a:rPr lang="en-US" dirty="0"/>
              <a:t>This initial condition finds the global optimum</a:t>
            </a:r>
          </a:p>
        </p:txBody>
      </p:sp>
    </p:spTree>
    <p:extLst>
      <p:ext uri="{BB962C8B-B14F-4D97-AF65-F5344CB8AC3E}">
        <p14:creationId xmlns:p14="http://schemas.microsoft.com/office/powerpoint/2010/main" val="36303865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Numerical Optimization: Global optimization</a:t>
            </a:r>
          </a:p>
        </p:txBody>
      </p:sp>
      <p:sp>
        <p:nvSpPr>
          <p:cNvPr id="5" name="Slide Number Placeholder 4"/>
          <p:cNvSpPr>
            <a:spLocks noGrp="1"/>
          </p:cNvSpPr>
          <p:nvPr>
            <p:ph type="sldNum" sz="quarter" idx="12"/>
          </p:nvPr>
        </p:nvSpPr>
        <p:spPr/>
        <p:txBody>
          <a:bodyPr/>
          <a:lstStyle/>
          <a:p>
            <a:fld id="{C0B3A66A-FFE1-4A79-94A5-562B15C31147}" type="slidenum">
              <a:rPr lang="en-GB" smtClean="0"/>
              <a:t>19</a:t>
            </a:fld>
            <a:endParaRPr lang="en-GB"/>
          </a:p>
        </p:txBody>
      </p:sp>
      <p:sp>
        <p:nvSpPr>
          <p:cNvPr id="9" name="Rectangle 8">
            <a:extLst>
              <a:ext uri="{FF2B5EF4-FFF2-40B4-BE49-F238E27FC236}">
                <a16:creationId xmlns:a16="http://schemas.microsoft.com/office/drawing/2014/main" id="{E895652F-9F23-4141-94A6-7F19787289A8}"/>
              </a:ext>
            </a:extLst>
          </p:cNvPr>
          <p:cNvSpPr/>
          <p:nvPr/>
        </p:nvSpPr>
        <p:spPr>
          <a:xfrm>
            <a:off x="1097279" y="1968852"/>
            <a:ext cx="9980623" cy="369332"/>
          </a:xfrm>
          <a:prstGeom prst="rect">
            <a:avLst/>
          </a:prstGeom>
        </p:spPr>
        <p:txBody>
          <a:bodyPr wrap="square">
            <a:spAutoFit/>
          </a:bodyPr>
          <a:lstStyle/>
          <a:p>
            <a:r>
              <a:rPr lang="en-GB" dirty="0"/>
              <a:t>There are multiple approaches to trying to find the global optimum. We use </a:t>
            </a:r>
            <a:r>
              <a:rPr lang="en-GB" dirty="0">
                <a:solidFill>
                  <a:srgbClr val="FF0000"/>
                </a:solidFill>
              </a:rPr>
              <a:t>simulated annealing.</a:t>
            </a:r>
          </a:p>
        </p:txBody>
      </p:sp>
      <mc:AlternateContent xmlns:mc="http://schemas.openxmlformats.org/markup-compatibility/2006">
        <mc:Choice xmlns:p14="http://schemas.microsoft.com/office/powerpoint/2010/main" Requires="p14">
          <p:contentPart p14:bwMode="auto" r:id="rId2">
            <p14:nvContentPartPr>
              <p14:cNvPr id="6" name="Ink 5">
                <a:extLst>
                  <a:ext uri="{FF2B5EF4-FFF2-40B4-BE49-F238E27FC236}">
                    <a16:creationId xmlns:a16="http://schemas.microsoft.com/office/drawing/2014/main" id="{FE2627BB-3D50-824D-91B7-2F48F3487063}"/>
                  </a:ext>
                </a:extLst>
              </p14:cNvPr>
              <p14:cNvContentPartPr/>
              <p14:nvPr/>
            </p14:nvContentPartPr>
            <p14:xfrm>
              <a:off x="3133828" y="2876234"/>
              <a:ext cx="5943240" cy="2740320"/>
            </p14:xfrm>
          </p:contentPart>
        </mc:Choice>
        <mc:Fallback>
          <p:pic>
            <p:nvPicPr>
              <p:cNvPr id="6" name="Ink 5">
                <a:extLst>
                  <a:ext uri="{FF2B5EF4-FFF2-40B4-BE49-F238E27FC236}">
                    <a16:creationId xmlns:a16="http://schemas.microsoft.com/office/drawing/2014/main" id="{FE2627BB-3D50-824D-91B7-2F48F3487063}"/>
                  </a:ext>
                </a:extLst>
              </p:cNvPr>
              <p:cNvPicPr/>
              <p:nvPr/>
            </p:nvPicPr>
            <p:blipFill>
              <a:blip r:embed="rId3"/>
              <a:stretch>
                <a:fillRect/>
              </a:stretch>
            </p:blipFill>
            <p:spPr>
              <a:xfrm>
                <a:off x="3125188" y="2867594"/>
                <a:ext cx="5960880" cy="275796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7" name="Ink 6">
                <a:extLst>
                  <a:ext uri="{FF2B5EF4-FFF2-40B4-BE49-F238E27FC236}">
                    <a16:creationId xmlns:a16="http://schemas.microsoft.com/office/drawing/2014/main" id="{063EE3BB-1602-634D-836A-04A2145D1EC7}"/>
                  </a:ext>
                </a:extLst>
              </p14:cNvPr>
              <p14:cNvContentPartPr/>
              <p14:nvPr/>
            </p14:nvContentPartPr>
            <p14:xfrm>
              <a:off x="2790388" y="2753114"/>
              <a:ext cx="353160" cy="135000"/>
            </p14:xfrm>
          </p:contentPart>
        </mc:Choice>
        <mc:Fallback>
          <p:pic>
            <p:nvPicPr>
              <p:cNvPr id="7" name="Ink 6">
                <a:extLst>
                  <a:ext uri="{FF2B5EF4-FFF2-40B4-BE49-F238E27FC236}">
                    <a16:creationId xmlns:a16="http://schemas.microsoft.com/office/drawing/2014/main" id="{063EE3BB-1602-634D-836A-04A2145D1EC7}"/>
                  </a:ext>
                </a:extLst>
              </p:cNvPr>
              <p:cNvPicPr/>
              <p:nvPr/>
            </p:nvPicPr>
            <p:blipFill>
              <a:blip r:embed="rId5"/>
              <a:stretch>
                <a:fillRect/>
              </a:stretch>
            </p:blipFill>
            <p:spPr>
              <a:xfrm>
                <a:off x="2781388" y="2744474"/>
                <a:ext cx="370800" cy="152640"/>
              </a:xfrm>
              <a:prstGeom prst="rect">
                <a:avLst/>
              </a:prstGeom>
            </p:spPr>
          </p:pic>
        </mc:Fallback>
      </mc:AlternateContent>
      <p:cxnSp>
        <p:nvCxnSpPr>
          <p:cNvPr id="11" name="Straight Connector 10">
            <a:extLst>
              <a:ext uri="{FF2B5EF4-FFF2-40B4-BE49-F238E27FC236}">
                <a16:creationId xmlns:a16="http://schemas.microsoft.com/office/drawing/2014/main" id="{86568EC7-3941-0A42-9A7B-22FD4DEF34D9}"/>
              </a:ext>
            </a:extLst>
          </p:cNvPr>
          <p:cNvCxnSpPr/>
          <p:nvPr/>
        </p:nvCxnSpPr>
        <p:spPr>
          <a:xfrm>
            <a:off x="2630658" y="2615183"/>
            <a:ext cx="0" cy="3349519"/>
          </a:xfrm>
          <a:prstGeom prst="line">
            <a:avLst/>
          </a:prstGeom>
          <a:ln w="635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3E77C808-1661-C045-AA75-62AAAFFE8BFA}"/>
              </a:ext>
            </a:extLst>
          </p:cNvPr>
          <p:cNvCxnSpPr>
            <a:cxnSpLocks/>
          </p:cNvCxnSpPr>
          <p:nvPr/>
        </p:nvCxnSpPr>
        <p:spPr>
          <a:xfrm flipH="1">
            <a:off x="2630659" y="5964702"/>
            <a:ext cx="6752492" cy="0"/>
          </a:xfrm>
          <a:prstGeom prst="line">
            <a:avLst/>
          </a:prstGeom>
          <a:ln w="63500">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3905EBC7-C3AE-6D45-BF78-AAD528C62F6B}"/>
              </a:ext>
            </a:extLst>
          </p:cNvPr>
          <p:cNvSpPr txBox="1"/>
          <p:nvPr/>
        </p:nvSpPr>
        <p:spPr>
          <a:xfrm rot="16200000">
            <a:off x="1622770" y="3656237"/>
            <a:ext cx="1167618" cy="646331"/>
          </a:xfrm>
          <a:prstGeom prst="rect">
            <a:avLst/>
          </a:prstGeom>
          <a:noFill/>
        </p:spPr>
        <p:txBody>
          <a:bodyPr wrap="square" rtlCol="0">
            <a:spAutoFit/>
          </a:bodyPr>
          <a:lstStyle/>
          <a:p>
            <a:r>
              <a:rPr lang="en-US" sz="3600" dirty="0"/>
              <a:t>Loss</a:t>
            </a:r>
          </a:p>
        </p:txBody>
      </p:sp>
      <p:sp>
        <p:nvSpPr>
          <p:cNvPr id="29" name="Oval 28">
            <a:extLst>
              <a:ext uri="{FF2B5EF4-FFF2-40B4-BE49-F238E27FC236}">
                <a16:creationId xmlns:a16="http://schemas.microsoft.com/office/drawing/2014/main" id="{60555F27-790A-6E47-902A-C5442BF92BE3}"/>
              </a:ext>
            </a:extLst>
          </p:cNvPr>
          <p:cNvSpPr/>
          <p:nvPr/>
        </p:nvSpPr>
        <p:spPr>
          <a:xfrm>
            <a:off x="2966968" y="2490952"/>
            <a:ext cx="176577" cy="1350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p14="http://schemas.microsoft.com/office/powerpoint/2010/main" Requires="p14">
          <p:contentPart p14:bwMode="auto" r:id="rId6">
            <p14:nvContentPartPr>
              <p14:cNvPr id="30" name="Ink 29">
                <a:extLst>
                  <a:ext uri="{FF2B5EF4-FFF2-40B4-BE49-F238E27FC236}">
                    <a16:creationId xmlns:a16="http://schemas.microsoft.com/office/drawing/2014/main" id="{9EF1ACDB-5189-334A-830A-B40194BD3D44}"/>
                  </a:ext>
                </a:extLst>
              </p14:cNvPr>
              <p14:cNvContentPartPr/>
              <p14:nvPr/>
            </p14:nvContentPartPr>
            <p14:xfrm>
              <a:off x="3195388" y="2667434"/>
              <a:ext cx="360" cy="360"/>
            </p14:xfrm>
          </p:contentPart>
        </mc:Choice>
        <mc:Fallback>
          <p:pic>
            <p:nvPicPr>
              <p:cNvPr id="30" name="Ink 29">
                <a:extLst>
                  <a:ext uri="{FF2B5EF4-FFF2-40B4-BE49-F238E27FC236}">
                    <a16:creationId xmlns:a16="http://schemas.microsoft.com/office/drawing/2014/main" id="{9EF1ACDB-5189-334A-830A-B40194BD3D44}"/>
                  </a:ext>
                </a:extLst>
              </p:cNvPr>
              <p:cNvPicPr/>
              <p:nvPr/>
            </p:nvPicPr>
            <p:blipFill>
              <a:blip r:embed="rId7"/>
              <a:stretch>
                <a:fillRect/>
              </a:stretch>
            </p:blipFill>
            <p:spPr>
              <a:xfrm>
                <a:off x="3186388" y="2658434"/>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31" name="Ink 30">
                <a:extLst>
                  <a:ext uri="{FF2B5EF4-FFF2-40B4-BE49-F238E27FC236}">
                    <a16:creationId xmlns:a16="http://schemas.microsoft.com/office/drawing/2014/main" id="{8D37047B-DD48-9A46-9749-D7A9D59FFEB1}"/>
                  </a:ext>
                </a:extLst>
              </p14:cNvPr>
              <p14:cNvContentPartPr/>
              <p14:nvPr/>
            </p14:nvContentPartPr>
            <p14:xfrm>
              <a:off x="3221668" y="2659154"/>
              <a:ext cx="393480" cy="1029240"/>
            </p14:xfrm>
          </p:contentPart>
        </mc:Choice>
        <mc:Fallback>
          <p:pic>
            <p:nvPicPr>
              <p:cNvPr id="31" name="Ink 30">
                <a:extLst>
                  <a:ext uri="{FF2B5EF4-FFF2-40B4-BE49-F238E27FC236}">
                    <a16:creationId xmlns:a16="http://schemas.microsoft.com/office/drawing/2014/main" id="{8D37047B-DD48-9A46-9749-D7A9D59FFEB1}"/>
                  </a:ext>
                </a:extLst>
              </p:cNvPr>
              <p:cNvPicPr/>
              <p:nvPr/>
            </p:nvPicPr>
            <p:blipFill>
              <a:blip r:embed="rId9"/>
              <a:stretch>
                <a:fillRect/>
              </a:stretch>
            </p:blipFill>
            <p:spPr>
              <a:xfrm>
                <a:off x="3212668" y="2650154"/>
                <a:ext cx="411120" cy="104688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34" name="Ink 33">
                <a:extLst>
                  <a:ext uri="{FF2B5EF4-FFF2-40B4-BE49-F238E27FC236}">
                    <a16:creationId xmlns:a16="http://schemas.microsoft.com/office/drawing/2014/main" id="{B399414E-E765-CF41-831C-7AE761933E5B}"/>
                  </a:ext>
                </a:extLst>
              </p14:cNvPr>
              <p14:cNvContentPartPr/>
              <p14:nvPr/>
            </p14:nvContentPartPr>
            <p14:xfrm>
              <a:off x="3439468" y="3550874"/>
              <a:ext cx="334440" cy="176400"/>
            </p14:xfrm>
          </p:contentPart>
        </mc:Choice>
        <mc:Fallback>
          <p:pic>
            <p:nvPicPr>
              <p:cNvPr id="34" name="Ink 33">
                <a:extLst>
                  <a:ext uri="{FF2B5EF4-FFF2-40B4-BE49-F238E27FC236}">
                    <a16:creationId xmlns:a16="http://schemas.microsoft.com/office/drawing/2014/main" id="{B399414E-E765-CF41-831C-7AE761933E5B}"/>
                  </a:ext>
                </a:extLst>
              </p:cNvPr>
              <p:cNvPicPr/>
              <p:nvPr/>
            </p:nvPicPr>
            <p:blipFill>
              <a:blip r:embed="rId11"/>
              <a:stretch>
                <a:fillRect/>
              </a:stretch>
            </p:blipFill>
            <p:spPr>
              <a:xfrm>
                <a:off x="3430468" y="3541874"/>
                <a:ext cx="352080" cy="194040"/>
              </a:xfrm>
              <a:prstGeom prst="rect">
                <a:avLst/>
              </a:prstGeom>
            </p:spPr>
          </p:pic>
        </mc:Fallback>
      </mc:AlternateContent>
      <p:sp>
        <p:nvSpPr>
          <p:cNvPr id="35" name="TextBox 34">
            <a:extLst>
              <a:ext uri="{FF2B5EF4-FFF2-40B4-BE49-F238E27FC236}">
                <a16:creationId xmlns:a16="http://schemas.microsoft.com/office/drawing/2014/main" id="{1CD07F82-DA2D-F745-B8F0-DFE7BBBCD8D6}"/>
              </a:ext>
            </a:extLst>
          </p:cNvPr>
          <p:cNvSpPr txBox="1"/>
          <p:nvPr/>
        </p:nvSpPr>
        <p:spPr>
          <a:xfrm>
            <a:off x="3334043" y="4023360"/>
            <a:ext cx="1378634" cy="1477328"/>
          </a:xfrm>
          <a:prstGeom prst="rect">
            <a:avLst/>
          </a:prstGeom>
          <a:noFill/>
        </p:spPr>
        <p:txBody>
          <a:bodyPr wrap="square" rtlCol="0">
            <a:spAutoFit/>
          </a:bodyPr>
          <a:lstStyle/>
          <a:p>
            <a:r>
              <a:rPr lang="en-US" dirty="0"/>
              <a:t>This initial condition gets stuck at a local minimum…</a:t>
            </a:r>
          </a:p>
        </p:txBody>
      </p:sp>
      <p:sp>
        <p:nvSpPr>
          <p:cNvPr id="40" name="TextBox 39">
            <a:extLst>
              <a:ext uri="{FF2B5EF4-FFF2-40B4-BE49-F238E27FC236}">
                <a16:creationId xmlns:a16="http://schemas.microsoft.com/office/drawing/2014/main" id="{90A39507-CD9D-C14B-AC58-6C53EE7A0D32}"/>
              </a:ext>
            </a:extLst>
          </p:cNvPr>
          <p:cNvSpPr txBox="1"/>
          <p:nvPr/>
        </p:nvSpPr>
        <p:spPr>
          <a:xfrm>
            <a:off x="6430620" y="3011468"/>
            <a:ext cx="2059153" cy="1477328"/>
          </a:xfrm>
          <a:prstGeom prst="rect">
            <a:avLst/>
          </a:prstGeom>
          <a:noFill/>
        </p:spPr>
        <p:txBody>
          <a:bodyPr wrap="square" rtlCol="0">
            <a:spAutoFit/>
          </a:bodyPr>
          <a:lstStyle/>
          <a:p>
            <a:r>
              <a:rPr lang="en-US" dirty="0"/>
              <a:t>…until it finds it way out of the local minimum and converges to the global minimum.</a:t>
            </a:r>
          </a:p>
        </p:txBody>
      </p:sp>
      <p:grpSp>
        <p:nvGrpSpPr>
          <p:cNvPr id="8" name="Group 7">
            <a:extLst>
              <a:ext uri="{FF2B5EF4-FFF2-40B4-BE49-F238E27FC236}">
                <a16:creationId xmlns:a16="http://schemas.microsoft.com/office/drawing/2014/main" id="{670235F7-BB88-7B4C-A7ED-BDAA7F5C634A}"/>
              </a:ext>
            </a:extLst>
          </p:cNvPr>
          <p:cNvGrpSpPr/>
          <p:nvPr/>
        </p:nvGrpSpPr>
        <p:grpSpPr>
          <a:xfrm>
            <a:off x="3847708" y="3123194"/>
            <a:ext cx="3168000" cy="2468160"/>
            <a:chOff x="3847708" y="3123194"/>
            <a:chExt cx="3168000" cy="2468160"/>
          </a:xfrm>
        </p:grpSpPr>
        <mc:AlternateContent xmlns:mc="http://schemas.openxmlformats.org/markup-compatibility/2006">
          <mc:Choice xmlns:p14="http://schemas.microsoft.com/office/powerpoint/2010/main" Requires="p14">
            <p:contentPart p14:bwMode="auto" r:id="rId12">
              <p14:nvContentPartPr>
                <p14:cNvPr id="3" name="Ink 2">
                  <a:extLst>
                    <a:ext uri="{FF2B5EF4-FFF2-40B4-BE49-F238E27FC236}">
                      <a16:creationId xmlns:a16="http://schemas.microsoft.com/office/drawing/2014/main" id="{F0B78B87-195B-E64B-8AF6-3ECAB99F747E}"/>
                    </a:ext>
                  </a:extLst>
                </p14:cNvPr>
                <p14:cNvContentPartPr/>
                <p14:nvPr/>
              </p14:nvContentPartPr>
              <p14:xfrm>
                <a:off x="3847708" y="3123194"/>
                <a:ext cx="3109320" cy="2395800"/>
              </p14:xfrm>
            </p:contentPart>
          </mc:Choice>
          <mc:Fallback>
            <p:pic>
              <p:nvPicPr>
                <p:cNvPr id="3" name="Ink 2">
                  <a:extLst>
                    <a:ext uri="{FF2B5EF4-FFF2-40B4-BE49-F238E27FC236}">
                      <a16:creationId xmlns:a16="http://schemas.microsoft.com/office/drawing/2014/main" id="{F0B78B87-195B-E64B-8AF6-3ECAB99F747E}"/>
                    </a:ext>
                  </a:extLst>
                </p:cNvPr>
                <p:cNvPicPr/>
                <p:nvPr/>
              </p:nvPicPr>
              <p:blipFill>
                <a:blip r:embed="rId13"/>
                <a:stretch>
                  <a:fillRect/>
                </a:stretch>
              </p:blipFill>
              <p:spPr>
                <a:xfrm>
                  <a:off x="3839068" y="3114194"/>
                  <a:ext cx="3126960" cy="241344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4" name="Ink 3">
                  <a:extLst>
                    <a:ext uri="{FF2B5EF4-FFF2-40B4-BE49-F238E27FC236}">
                      <a16:creationId xmlns:a16="http://schemas.microsoft.com/office/drawing/2014/main" id="{09CAB862-A28F-1840-9F8D-C304D222B40E}"/>
                    </a:ext>
                  </a:extLst>
                </p14:cNvPr>
                <p14:cNvContentPartPr/>
                <p14:nvPr/>
              </p14:nvContentPartPr>
              <p14:xfrm>
                <a:off x="6867388" y="5379314"/>
                <a:ext cx="148320" cy="212040"/>
              </p14:xfrm>
            </p:contentPart>
          </mc:Choice>
          <mc:Fallback>
            <p:pic>
              <p:nvPicPr>
                <p:cNvPr id="4" name="Ink 3">
                  <a:extLst>
                    <a:ext uri="{FF2B5EF4-FFF2-40B4-BE49-F238E27FC236}">
                      <a16:creationId xmlns:a16="http://schemas.microsoft.com/office/drawing/2014/main" id="{09CAB862-A28F-1840-9F8D-C304D222B40E}"/>
                    </a:ext>
                  </a:extLst>
                </p:cNvPr>
                <p:cNvPicPr/>
                <p:nvPr/>
              </p:nvPicPr>
              <p:blipFill>
                <a:blip r:embed="rId15"/>
                <a:stretch>
                  <a:fillRect/>
                </a:stretch>
              </p:blipFill>
              <p:spPr>
                <a:xfrm>
                  <a:off x="6858748" y="5370674"/>
                  <a:ext cx="165960" cy="229680"/>
                </a:xfrm>
                <a:prstGeom prst="rect">
                  <a:avLst/>
                </a:prstGeom>
              </p:spPr>
            </p:pic>
          </mc:Fallback>
        </mc:AlternateContent>
      </p:grpSp>
    </p:spTree>
    <p:extLst>
      <p:ext uri="{BB962C8B-B14F-4D97-AF65-F5344CB8AC3E}">
        <p14:creationId xmlns:p14="http://schemas.microsoft.com/office/powerpoint/2010/main" val="38925319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t>Workshop outline</a:t>
            </a:r>
            <a:endParaRPr lang="en-GB" sz="4400" dirty="0"/>
          </a:p>
        </p:txBody>
      </p:sp>
      <p:sp>
        <p:nvSpPr>
          <p:cNvPr id="3" name="Content Placeholder 2"/>
          <p:cNvSpPr>
            <a:spLocks noGrp="1"/>
          </p:cNvSpPr>
          <p:nvPr>
            <p:ph idx="1"/>
          </p:nvPr>
        </p:nvSpPr>
        <p:spPr>
          <a:xfrm>
            <a:off x="1097280" y="1975757"/>
            <a:ext cx="10256520" cy="4183744"/>
          </a:xfrm>
        </p:spPr>
        <p:txBody>
          <a:bodyPr>
            <a:normAutofit/>
          </a:bodyPr>
          <a:lstStyle/>
          <a:p>
            <a:pPr marL="457200" indent="-457200">
              <a:lnSpc>
                <a:spcPct val="150000"/>
              </a:lnSpc>
              <a:buFont typeface="+mj-lt"/>
              <a:buAutoNum type="arabicPeriod"/>
            </a:pPr>
            <a:r>
              <a:rPr lang="en-US" dirty="0">
                <a:solidFill>
                  <a:srgbClr val="FF0000"/>
                </a:solidFill>
              </a:rPr>
              <a:t>Model development</a:t>
            </a:r>
            <a:r>
              <a:rPr lang="en-US" dirty="0"/>
              <a:t>: gathering and visualizing influenza hospitalization data from the USA, and choosing transmission models to fit to data.</a:t>
            </a:r>
          </a:p>
          <a:p>
            <a:pPr marL="457200" indent="-457200">
              <a:lnSpc>
                <a:spcPct val="150000"/>
              </a:lnSpc>
              <a:buFont typeface="+mj-lt"/>
              <a:buAutoNum type="arabicPeriod"/>
            </a:pPr>
            <a:r>
              <a:rPr lang="en-US" dirty="0">
                <a:solidFill>
                  <a:srgbClr val="FF0000"/>
                </a:solidFill>
              </a:rPr>
              <a:t>Observation model</a:t>
            </a:r>
            <a:r>
              <a:rPr lang="en-US" dirty="0"/>
              <a:t>: what can be observe about infectious disease spread?</a:t>
            </a:r>
          </a:p>
          <a:p>
            <a:pPr marL="457200" indent="-457200">
              <a:lnSpc>
                <a:spcPct val="150000"/>
              </a:lnSpc>
              <a:buFont typeface="+mj-lt"/>
              <a:buAutoNum type="arabicPeriod"/>
            </a:pPr>
            <a:r>
              <a:rPr lang="en-US" dirty="0">
                <a:solidFill>
                  <a:srgbClr val="FF0000"/>
                </a:solidFill>
              </a:rPr>
              <a:t>Error/loss functions</a:t>
            </a:r>
            <a:r>
              <a:rPr lang="en-US" dirty="0"/>
              <a:t>: how different is your current best estimate from the real data?</a:t>
            </a:r>
          </a:p>
          <a:p>
            <a:pPr marL="457200" indent="-457200">
              <a:lnSpc>
                <a:spcPct val="150000"/>
              </a:lnSpc>
              <a:buFont typeface="+mj-lt"/>
              <a:buAutoNum type="arabicPeriod"/>
            </a:pPr>
            <a:r>
              <a:rPr lang="en-US" dirty="0">
                <a:solidFill>
                  <a:srgbClr val="FF0000"/>
                </a:solidFill>
              </a:rPr>
              <a:t>Numerical optimization</a:t>
            </a:r>
            <a:r>
              <a:rPr lang="en-US" dirty="0"/>
              <a:t>: how to improve your estimates.</a:t>
            </a:r>
          </a:p>
          <a:p>
            <a:pPr marL="457200" indent="-457200">
              <a:lnSpc>
                <a:spcPct val="150000"/>
              </a:lnSpc>
              <a:buFont typeface="+mj-lt"/>
              <a:buAutoNum type="arabicPeriod"/>
            </a:pPr>
            <a:r>
              <a:rPr lang="en-US" dirty="0">
                <a:solidFill>
                  <a:srgbClr val="FF0000"/>
                </a:solidFill>
              </a:rPr>
              <a:t>Model Selection</a:t>
            </a:r>
            <a:r>
              <a:rPr lang="en-US" dirty="0"/>
              <a:t>: which model is the best supported by the data?</a:t>
            </a:r>
          </a:p>
          <a:p>
            <a:pPr marL="457200" indent="-457200">
              <a:lnSpc>
                <a:spcPct val="150000"/>
              </a:lnSpc>
              <a:buFont typeface="+mj-lt"/>
              <a:buAutoNum type="arabicPeriod"/>
            </a:pPr>
            <a:endParaRPr lang="en-US" dirty="0"/>
          </a:p>
        </p:txBody>
      </p:sp>
      <p:sp>
        <p:nvSpPr>
          <p:cNvPr id="5" name="Slide Number Placeholder 4"/>
          <p:cNvSpPr>
            <a:spLocks noGrp="1"/>
          </p:cNvSpPr>
          <p:nvPr>
            <p:ph type="sldNum" sz="quarter" idx="12"/>
          </p:nvPr>
        </p:nvSpPr>
        <p:spPr/>
        <p:txBody>
          <a:bodyPr/>
          <a:lstStyle/>
          <a:p>
            <a:fld id="{C0B3A66A-FFE1-4A79-94A5-562B15C31147}" type="slidenum">
              <a:rPr lang="en-GB" smtClean="0"/>
              <a:t>2</a:t>
            </a:fld>
            <a:endParaRPr lang="en-GB"/>
          </a:p>
        </p:txBody>
      </p:sp>
    </p:spTree>
    <p:extLst>
      <p:ext uri="{BB962C8B-B14F-4D97-AF65-F5344CB8AC3E}">
        <p14:creationId xmlns:p14="http://schemas.microsoft.com/office/powerpoint/2010/main" val="5470513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Try yourself…</a:t>
            </a:r>
          </a:p>
        </p:txBody>
      </p:sp>
      <p:sp>
        <p:nvSpPr>
          <p:cNvPr id="3" name="Content Placeholder 2"/>
          <p:cNvSpPr>
            <a:spLocks noGrp="1"/>
          </p:cNvSpPr>
          <p:nvPr>
            <p:ph idx="1"/>
          </p:nvPr>
        </p:nvSpPr>
        <p:spPr>
          <a:xfrm>
            <a:off x="1097279" y="3069021"/>
            <a:ext cx="10295245" cy="2186151"/>
          </a:xfrm>
        </p:spPr>
        <p:txBody>
          <a:bodyPr>
            <a:noAutofit/>
          </a:bodyPr>
          <a:lstStyle/>
          <a:p>
            <a:pPr marL="0" indent="0" algn="just">
              <a:buNone/>
            </a:pPr>
            <a:r>
              <a:rPr lang="en-GB" sz="1800" dirty="0"/>
              <a:t>In the workshop RMD file we use a few different initial guesses for local optimization. Do some more! Can you find fitting improvements?</a:t>
            </a:r>
          </a:p>
          <a:p>
            <a:pPr marL="0" indent="0" algn="just">
              <a:buNone/>
            </a:pPr>
            <a:r>
              <a:rPr lang="en-GB" sz="1800" dirty="0"/>
              <a:t>The simulated annealing method is known to be sensitive to “temperature”, try some different parameters.</a:t>
            </a:r>
          </a:p>
          <a:p>
            <a:pPr marL="0" indent="0" algn="just">
              <a:buNone/>
            </a:pPr>
            <a:r>
              <a:rPr lang="en-GB" sz="1800" dirty="0"/>
              <a:t>The best fit point for the full model is on a boundary… this is very hard for optimizers to determine. Try varying the method used in the workshop RMD file to fit the full model and see if you can find a better point.</a:t>
            </a:r>
          </a:p>
        </p:txBody>
      </p:sp>
      <p:sp>
        <p:nvSpPr>
          <p:cNvPr id="5" name="Slide Number Placeholder 4"/>
          <p:cNvSpPr>
            <a:spLocks noGrp="1"/>
          </p:cNvSpPr>
          <p:nvPr>
            <p:ph type="sldNum" sz="quarter" idx="12"/>
          </p:nvPr>
        </p:nvSpPr>
        <p:spPr/>
        <p:txBody>
          <a:bodyPr/>
          <a:lstStyle/>
          <a:p>
            <a:fld id="{C0B3A66A-FFE1-4A79-94A5-562B15C31147}" type="slidenum">
              <a:rPr lang="en-GB" smtClean="0"/>
              <a:t>20</a:t>
            </a:fld>
            <a:endParaRPr lang="en-GB"/>
          </a:p>
        </p:txBody>
      </p:sp>
    </p:spTree>
    <p:extLst>
      <p:ext uri="{BB962C8B-B14F-4D97-AF65-F5344CB8AC3E}">
        <p14:creationId xmlns:p14="http://schemas.microsoft.com/office/powerpoint/2010/main" val="38988115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4E4490D0-3672-446A-AC12-B4830333BD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3" name="Rectangle 72">
            <a:extLst>
              <a:ext uri="{FF2B5EF4-FFF2-40B4-BE49-F238E27FC236}">
                <a16:creationId xmlns:a16="http://schemas.microsoft.com/office/drawing/2014/main" id="{39CB82C2-DF65-4EC1-8280-F201D50F5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75" name="Straight Connector 74">
            <a:extLst>
              <a:ext uri="{FF2B5EF4-FFF2-40B4-BE49-F238E27FC236}">
                <a16:creationId xmlns:a16="http://schemas.microsoft.com/office/drawing/2014/main" id="{7E1D4427-852B-4B37-8E76-0E9F1810BA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77" name="Rectangle 76">
            <a:extLst>
              <a:ext uri="{FF2B5EF4-FFF2-40B4-BE49-F238E27FC236}">
                <a16:creationId xmlns:a16="http://schemas.microsoft.com/office/drawing/2014/main" id="{FA4CD5CB-D209-4D70-8CA4-629731C592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141110" y="639097"/>
            <a:ext cx="3401961" cy="3686015"/>
          </a:xfrm>
        </p:spPr>
        <p:txBody>
          <a:bodyPr vert="horz" lIns="91440" tIns="45720" rIns="91440" bIns="45720" rtlCol="0" anchor="b">
            <a:normAutofit/>
          </a:bodyPr>
          <a:lstStyle/>
          <a:p>
            <a:r>
              <a:rPr lang="en-US" sz="6600">
                <a:solidFill>
                  <a:schemeClr val="tx1">
                    <a:lumMod val="85000"/>
                    <a:lumOff val="15000"/>
                  </a:schemeClr>
                </a:solidFill>
              </a:rPr>
              <a:t>Best fits for the epidemic models</a:t>
            </a:r>
          </a:p>
        </p:txBody>
      </p:sp>
      <p:pic>
        <p:nvPicPr>
          <p:cNvPr id="16386" name="Picture 2">
            <a:extLst>
              <a:ext uri="{FF2B5EF4-FFF2-40B4-BE49-F238E27FC236}">
                <a16:creationId xmlns:a16="http://schemas.microsoft.com/office/drawing/2014/main" id="{657BCE49-6FB0-7446-A25B-F7368160385C}"/>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33999" y="696041"/>
            <a:ext cx="6912217" cy="4942235"/>
          </a:xfrm>
          <a:prstGeom prst="rect">
            <a:avLst/>
          </a:prstGeom>
          <a:noFill/>
          <a:extLst>
            <a:ext uri="{909E8E84-426E-40DD-AFC4-6F175D3DCCD1}">
              <a14:hiddenFill xmlns:a14="http://schemas.microsoft.com/office/drawing/2010/main">
                <a:solidFill>
                  <a:srgbClr val="FFFFFF"/>
                </a:solidFill>
              </a14:hiddenFill>
            </a:ext>
          </a:extLst>
        </p:spPr>
      </p:pic>
      <p:cxnSp>
        <p:nvCxnSpPr>
          <p:cNvPr id="79" name="Straight Connector 78">
            <a:extLst>
              <a:ext uri="{FF2B5EF4-FFF2-40B4-BE49-F238E27FC236}">
                <a16:creationId xmlns:a16="http://schemas.microsoft.com/office/drawing/2014/main" id="{5C6A2BAE-B461-4B55-8E1F-0722ABDD13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209305" y="4343400"/>
            <a:ext cx="320040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81" name="Rectangle 80">
            <a:extLst>
              <a:ext uri="{FF2B5EF4-FFF2-40B4-BE49-F238E27FC236}">
                <a16:creationId xmlns:a16="http://schemas.microsoft.com/office/drawing/2014/main" id="{B4C27B90-DF2B-4D00-BA07-18ED774CD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3" name="Rectangle 82">
            <a:extLst>
              <a:ext uri="{FF2B5EF4-FFF2-40B4-BE49-F238E27FC236}">
                <a16:creationId xmlns:a16="http://schemas.microsoft.com/office/drawing/2014/main" id="{593ACC25-C262-417A-8AA9-0641C772BD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 name="Slide Number Placeholder 4"/>
          <p:cNvSpPr>
            <a:spLocks noGrp="1"/>
          </p:cNvSpPr>
          <p:nvPr>
            <p:ph type="sldNum" sz="quarter" idx="12"/>
          </p:nvPr>
        </p:nvSpPr>
        <p:spPr>
          <a:xfrm>
            <a:off x="9900458" y="6459785"/>
            <a:ext cx="1312025" cy="365125"/>
          </a:xfrm>
        </p:spPr>
        <p:txBody>
          <a:bodyPr vert="horz" lIns="91440" tIns="45720" rIns="91440" bIns="45720" rtlCol="0" anchor="ctr">
            <a:normAutofit/>
          </a:bodyPr>
          <a:lstStyle/>
          <a:p>
            <a:pPr>
              <a:spcAft>
                <a:spcPts val="600"/>
              </a:spcAft>
            </a:pPr>
            <a:fld id="{C0B3A66A-FFE1-4A79-94A5-562B15C31147}" type="slidenum">
              <a:rPr lang="en-US" smtClean="0"/>
              <a:pPr>
                <a:spcAft>
                  <a:spcPts val="600"/>
                </a:spcAft>
              </a:pPr>
              <a:t>21</a:t>
            </a:fld>
            <a:endParaRPr lang="en-US"/>
          </a:p>
        </p:txBody>
      </p:sp>
    </p:spTree>
    <p:extLst>
      <p:ext uri="{BB962C8B-B14F-4D97-AF65-F5344CB8AC3E}">
        <p14:creationId xmlns:p14="http://schemas.microsoft.com/office/powerpoint/2010/main" val="24512213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618A37-977B-424F-800E-82E2C8A886ED}"/>
              </a:ext>
            </a:extLst>
          </p:cNvPr>
          <p:cNvSpPr>
            <a:spLocks noGrp="1"/>
          </p:cNvSpPr>
          <p:nvPr>
            <p:ph type="title"/>
          </p:nvPr>
        </p:nvSpPr>
        <p:spPr/>
        <p:txBody>
          <a:bodyPr/>
          <a:lstStyle/>
          <a:p>
            <a:r>
              <a:rPr lang="en-GB" dirty="0"/>
              <a:t>Model selection: AIC</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7FB0C7A0-036D-41FD-A690-211309DA720B}"/>
                  </a:ext>
                </a:extLst>
              </p:cNvPr>
              <p:cNvSpPr>
                <a:spLocks noGrp="1"/>
              </p:cNvSpPr>
              <p:nvPr>
                <p:ph idx="1"/>
              </p:nvPr>
            </p:nvSpPr>
            <p:spPr/>
            <p:txBody>
              <a:bodyPr/>
              <a:lstStyle/>
              <a:p>
                <a:r>
                  <a:rPr lang="en-GB" dirty="0"/>
                  <a:t>The AIC is defined as follows:</a:t>
                </a:r>
              </a:p>
              <a:p>
                <a:pPr algn="ctr"/>
                <a14:m>
                  <m:oMath xmlns:m="http://schemas.openxmlformats.org/officeDocument/2006/math">
                    <m:r>
                      <a:rPr lang="en-GB" sz="2800" b="0" i="1" smtClean="0">
                        <a:latin typeface="Cambria Math" panose="02040503050406030204" pitchFamily="18" charset="0"/>
                      </a:rPr>
                      <m:t>2</m:t>
                    </m:r>
                    <m:r>
                      <a:rPr lang="en-GB" sz="2800" b="0" i="1" smtClean="0">
                        <a:latin typeface="Cambria Math" panose="02040503050406030204" pitchFamily="18" charset="0"/>
                      </a:rPr>
                      <m:t>𝐾</m:t>
                    </m:r>
                    <m:r>
                      <a:rPr lang="en-GB" sz="2800" b="0" i="1" smtClean="0">
                        <a:latin typeface="Cambria Math" panose="02040503050406030204" pitchFamily="18" charset="0"/>
                      </a:rPr>
                      <m:t>−2</m:t>
                    </m:r>
                    <m:func>
                      <m:funcPr>
                        <m:ctrlPr>
                          <a:rPr lang="en-GB" sz="2800" b="0" i="1" smtClean="0">
                            <a:latin typeface="Cambria Math" panose="02040503050406030204" pitchFamily="18" charset="0"/>
                          </a:rPr>
                        </m:ctrlPr>
                      </m:funcPr>
                      <m:fName>
                        <m:r>
                          <m:rPr>
                            <m:sty m:val="p"/>
                          </m:rPr>
                          <a:rPr lang="en-GB" sz="2800" b="0" i="0" smtClean="0">
                            <a:latin typeface="Cambria Math" panose="02040503050406030204" pitchFamily="18" charset="0"/>
                          </a:rPr>
                          <m:t>log</m:t>
                        </m:r>
                      </m:fName>
                      <m:e>
                        <m:r>
                          <a:rPr lang="en-GB" sz="2800" b="0" i="1" smtClean="0">
                            <a:latin typeface="Cambria Math" panose="02040503050406030204" pitchFamily="18" charset="0"/>
                          </a:rPr>
                          <m:t>𝐿</m:t>
                        </m:r>
                        <m:r>
                          <a:rPr lang="en-GB" sz="2800" b="0" i="1" smtClean="0">
                            <a:latin typeface="Cambria Math" panose="02040503050406030204" pitchFamily="18" charset="0"/>
                          </a:rPr>
                          <m:t>(</m:t>
                        </m:r>
                        <m:bar>
                          <m:barPr>
                            <m:ctrlPr>
                              <a:rPr lang="en-GB" sz="2800" b="0" i="1" smtClean="0">
                                <a:latin typeface="Cambria Math" panose="02040503050406030204" pitchFamily="18" charset="0"/>
                              </a:rPr>
                            </m:ctrlPr>
                          </m:barPr>
                          <m:e>
                            <m:acc>
                              <m:accPr>
                                <m:chr m:val="̂"/>
                                <m:ctrlPr>
                                  <a:rPr lang="en-GB" sz="2800" b="0" i="1" smtClean="0">
                                    <a:latin typeface="Cambria Math" panose="02040503050406030204" pitchFamily="18" charset="0"/>
                                  </a:rPr>
                                </m:ctrlPr>
                              </m:accPr>
                              <m:e>
                                <m:r>
                                  <a:rPr lang="en-GB" sz="2800" b="0" i="1" smtClean="0">
                                    <a:latin typeface="Cambria Math" panose="02040503050406030204" pitchFamily="18" charset="0"/>
                                    <a:ea typeface="Cambria Math" panose="02040503050406030204" pitchFamily="18" charset="0"/>
                                  </a:rPr>
                                  <m:t>𝜃</m:t>
                                </m:r>
                              </m:e>
                            </m:acc>
                          </m:e>
                        </m:bar>
                        <m:r>
                          <a:rPr lang="en-GB" sz="2800" b="0" i="1" smtClean="0">
                            <a:latin typeface="Cambria Math" panose="02040503050406030204" pitchFamily="18" charset="0"/>
                          </a:rPr>
                          <m:t>|</m:t>
                        </m:r>
                        <m:bar>
                          <m:barPr>
                            <m:ctrlPr>
                              <a:rPr lang="en-GB" sz="2800" i="1">
                                <a:latin typeface="Cambria Math" panose="02040503050406030204" pitchFamily="18" charset="0"/>
                              </a:rPr>
                            </m:ctrlPr>
                          </m:barPr>
                          <m:e>
                            <m:r>
                              <a:rPr lang="en-GB" sz="2800" i="1">
                                <a:latin typeface="Cambria Math" panose="02040503050406030204" pitchFamily="18" charset="0"/>
                              </a:rPr>
                              <m:t>𝑥</m:t>
                            </m:r>
                          </m:e>
                        </m:bar>
                      </m:e>
                    </m:func>
                    <m:r>
                      <a:rPr lang="en-GB" sz="2800" b="0" i="1" smtClean="0">
                        <a:latin typeface="Cambria Math" panose="02040503050406030204" pitchFamily="18" charset="0"/>
                      </a:rPr>
                      <m:t>)</m:t>
                    </m:r>
                  </m:oMath>
                </a14:m>
                <a:r>
                  <a:rPr lang="en-GB" sz="2800" dirty="0"/>
                  <a:t>,</a:t>
                </a:r>
              </a:p>
              <a:p>
                <a:r>
                  <a:rPr lang="en-GB" dirty="0"/>
                  <a:t>where </a:t>
                </a:r>
                <a14:m>
                  <m:oMath xmlns:m="http://schemas.openxmlformats.org/officeDocument/2006/math">
                    <m:r>
                      <a:rPr lang="en-GB" b="0" i="1" smtClean="0">
                        <a:latin typeface="Cambria Math" panose="02040503050406030204" pitchFamily="18" charset="0"/>
                      </a:rPr>
                      <m:t>𝐾</m:t>
                    </m:r>
                  </m:oMath>
                </a14:m>
                <a:r>
                  <a:rPr lang="en-GB" sz="1800" dirty="0"/>
                  <a:t> is the number of parameters in the model and </a:t>
                </a:r>
                <a14:m>
                  <m:oMath xmlns:m="http://schemas.openxmlformats.org/officeDocument/2006/math">
                    <m:bar>
                      <m:barPr>
                        <m:ctrlPr>
                          <a:rPr lang="en-GB" sz="1800" i="1">
                            <a:latin typeface="Cambria Math" panose="02040503050406030204" pitchFamily="18" charset="0"/>
                          </a:rPr>
                        </m:ctrlPr>
                      </m:barPr>
                      <m:e>
                        <m:acc>
                          <m:accPr>
                            <m:chr m:val="̂"/>
                            <m:ctrlPr>
                              <a:rPr lang="en-GB" sz="1800" i="1">
                                <a:latin typeface="Cambria Math" panose="02040503050406030204" pitchFamily="18" charset="0"/>
                              </a:rPr>
                            </m:ctrlPr>
                          </m:accPr>
                          <m:e>
                            <m:r>
                              <a:rPr lang="en-GB" sz="1800" i="1">
                                <a:latin typeface="Cambria Math" panose="02040503050406030204" pitchFamily="18" charset="0"/>
                                <a:ea typeface="Cambria Math" panose="02040503050406030204" pitchFamily="18" charset="0"/>
                              </a:rPr>
                              <m:t>𝜃</m:t>
                            </m:r>
                          </m:e>
                        </m:acc>
                      </m:e>
                    </m:bar>
                  </m:oMath>
                </a14:m>
                <a:r>
                  <a:rPr lang="en-GB" sz="1800" dirty="0"/>
                  <a:t> is the MLE parameter vector. The basic interpretation is: “the better the model, the lower the AIC”. You can see that adding parameters increases AIC while increasing likelihood lowers it.</a:t>
                </a:r>
              </a:p>
              <a:p>
                <a:r>
                  <a:rPr lang="en-GB" sz="1800" dirty="0">
                    <a:solidFill>
                      <a:srgbClr val="FF0000"/>
                    </a:solidFill>
                  </a:rPr>
                  <a:t>Key insight: Choosing your model using AIC is asymptotically equivalent to choosing your model by leave-one-out (LOO) cross-validation.</a:t>
                </a:r>
              </a:p>
              <a:p>
                <a:endParaRPr lang="en-GB" sz="1800" dirty="0"/>
              </a:p>
            </p:txBody>
          </p:sp>
        </mc:Choice>
        <mc:Fallback>
          <p:sp>
            <p:nvSpPr>
              <p:cNvPr id="3" name="Content Placeholder 2">
                <a:extLst>
                  <a:ext uri="{FF2B5EF4-FFF2-40B4-BE49-F238E27FC236}">
                    <a16:creationId xmlns:a16="http://schemas.microsoft.com/office/drawing/2014/main" id="{7FB0C7A0-036D-41FD-A690-211309DA720B}"/>
                  </a:ext>
                </a:extLst>
              </p:cNvPr>
              <p:cNvSpPr>
                <a:spLocks noGrp="1" noRot="1" noChangeAspect="1" noMove="1" noResize="1" noEditPoints="1" noAdjustHandles="1" noChangeArrowheads="1" noChangeShapeType="1" noTextEdit="1"/>
              </p:cNvSpPr>
              <p:nvPr>
                <p:ph idx="1"/>
              </p:nvPr>
            </p:nvSpPr>
            <p:spPr>
              <a:blipFill>
                <a:blip r:embed="rId2"/>
                <a:stretch>
                  <a:fillRect l="-631" t="-1887" r="-252"/>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8C56F7DA-EEFD-418F-9F16-33075E8DE845}"/>
              </a:ext>
            </a:extLst>
          </p:cNvPr>
          <p:cNvSpPr>
            <a:spLocks noGrp="1"/>
          </p:cNvSpPr>
          <p:nvPr>
            <p:ph type="sldNum" sz="quarter" idx="12"/>
          </p:nvPr>
        </p:nvSpPr>
        <p:spPr/>
        <p:txBody>
          <a:bodyPr/>
          <a:lstStyle/>
          <a:p>
            <a:fld id="{C0B3A66A-FFE1-4A79-94A5-562B15C31147}" type="slidenum">
              <a:rPr lang="en-GB" smtClean="0"/>
              <a:t>22</a:t>
            </a:fld>
            <a:endParaRPr lang="en-GB"/>
          </a:p>
        </p:txBody>
      </p:sp>
    </p:spTree>
    <p:extLst>
      <p:ext uri="{BB962C8B-B14F-4D97-AF65-F5344CB8AC3E}">
        <p14:creationId xmlns:p14="http://schemas.microsoft.com/office/powerpoint/2010/main" val="29599472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618A37-977B-424F-800E-82E2C8A886ED}"/>
              </a:ext>
            </a:extLst>
          </p:cNvPr>
          <p:cNvSpPr>
            <a:spLocks noGrp="1"/>
          </p:cNvSpPr>
          <p:nvPr>
            <p:ph type="title"/>
          </p:nvPr>
        </p:nvSpPr>
        <p:spPr/>
        <p:txBody>
          <a:bodyPr/>
          <a:lstStyle/>
          <a:p>
            <a:r>
              <a:rPr lang="en-GB" dirty="0"/>
              <a:t>Model selection: How did the models perform?</a:t>
            </a:r>
          </a:p>
        </p:txBody>
      </p:sp>
      <p:sp>
        <p:nvSpPr>
          <p:cNvPr id="5" name="Slide Number Placeholder 4">
            <a:extLst>
              <a:ext uri="{FF2B5EF4-FFF2-40B4-BE49-F238E27FC236}">
                <a16:creationId xmlns:a16="http://schemas.microsoft.com/office/drawing/2014/main" id="{8C56F7DA-EEFD-418F-9F16-33075E8DE845}"/>
              </a:ext>
            </a:extLst>
          </p:cNvPr>
          <p:cNvSpPr>
            <a:spLocks noGrp="1"/>
          </p:cNvSpPr>
          <p:nvPr>
            <p:ph type="sldNum" sz="quarter" idx="12"/>
          </p:nvPr>
        </p:nvSpPr>
        <p:spPr/>
        <p:txBody>
          <a:bodyPr/>
          <a:lstStyle/>
          <a:p>
            <a:fld id="{C0B3A66A-FFE1-4A79-94A5-562B15C31147}" type="slidenum">
              <a:rPr lang="en-GB" smtClean="0"/>
              <a:t>23</a:t>
            </a:fld>
            <a:endParaRPr lang="en-GB"/>
          </a:p>
        </p:txBody>
      </p:sp>
      <p:pic>
        <p:nvPicPr>
          <p:cNvPr id="9" name="Picture 8" descr="Table&#10;&#10;Description automatically generated">
            <a:extLst>
              <a:ext uri="{FF2B5EF4-FFF2-40B4-BE49-F238E27FC236}">
                <a16:creationId xmlns:a16="http://schemas.microsoft.com/office/drawing/2014/main" id="{AD653D92-A8A3-DD42-9F26-ACBF08C5C2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468177"/>
            <a:ext cx="12192000" cy="3260791"/>
          </a:xfrm>
          <a:prstGeom prst="rect">
            <a:avLst/>
          </a:prstGeom>
        </p:spPr>
      </p:pic>
    </p:spTree>
    <p:extLst>
      <p:ext uri="{BB962C8B-B14F-4D97-AF65-F5344CB8AC3E}">
        <p14:creationId xmlns:p14="http://schemas.microsoft.com/office/powerpoint/2010/main" val="20456326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618A37-977B-424F-800E-82E2C8A886ED}"/>
              </a:ext>
            </a:extLst>
          </p:cNvPr>
          <p:cNvSpPr>
            <a:spLocks noGrp="1"/>
          </p:cNvSpPr>
          <p:nvPr>
            <p:ph type="title"/>
          </p:nvPr>
        </p:nvSpPr>
        <p:spPr/>
        <p:txBody>
          <a:bodyPr/>
          <a:lstStyle/>
          <a:p>
            <a:r>
              <a:rPr lang="en-GB" dirty="0"/>
              <a:t>Model selection</a:t>
            </a:r>
          </a:p>
        </p:txBody>
      </p:sp>
      <p:sp>
        <p:nvSpPr>
          <p:cNvPr id="5" name="Slide Number Placeholder 4">
            <a:extLst>
              <a:ext uri="{FF2B5EF4-FFF2-40B4-BE49-F238E27FC236}">
                <a16:creationId xmlns:a16="http://schemas.microsoft.com/office/drawing/2014/main" id="{8C56F7DA-EEFD-418F-9F16-33075E8DE845}"/>
              </a:ext>
            </a:extLst>
          </p:cNvPr>
          <p:cNvSpPr>
            <a:spLocks noGrp="1"/>
          </p:cNvSpPr>
          <p:nvPr>
            <p:ph type="sldNum" sz="quarter" idx="12"/>
          </p:nvPr>
        </p:nvSpPr>
        <p:spPr/>
        <p:txBody>
          <a:bodyPr/>
          <a:lstStyle/>
          <a:p>
            <a:fld id="{C0B3A66A-FFE1-4A79-94A5-562B15C31147}" type="slidenum">
              <a:rPr lang="en-GB" smtClean="0"/>
              <a:t>24</a:t>
            </a:fld>
            <a:endParaRPr lang="en-GB"/>
          </a:p>
        </p:txBody>
      </p:sp>
      <p:sp>
        <p:nvSpPr>
          <p:cNvPr id="7" name="TextBox 6">
            <a:extLst>
              <a:ext uri="{FF2B5EF4-FFF2-40B4-BE49-F238E27FC236}">
                <a16:creationId xmlns:a16="http://schemas.microsoft.com/office/drawing/2014/main" id="{2D2DB371-53FB-E54B-ABA7-22C47903B707}"/>
              </a:ext>
            </a:extLst>
          </p:cNvPr>
          <p:cNvSpPr txBox="1"/>
          <p:nvPr/>
        </p:nvSpPr>
        <p:spPr>
          <a:xfrm>
            <a:off x="1097281" y="2082018"/>
            <a:ext cx="10325686" cy="646331"/>
          </a:xfrm>
          <a:prstGeom prst="rect">
            <a:avLst/>
          </a:prstGeom>
          <a:noFill/>
        </p:spPr>
        <p:txBody>
          <a:bodyPr wrap="square" rtlCol="0">
            <a:spAutoFit/>
          </a:bodyPr>
          <a:lstStyle/>
          <a:p>
            <a:r>
              <a:rPr lang="en-US" dirty="0"/>
              <a:t>We can see that the State-wide seasonal model is better than the either the full model or the CDC local model</a:t>
            </a:r>
          </a:p>
        </p:txBody>
      </p:sp>
      <p:sp>
        <p:nvSpPr>
          <p:cNvPr id="8" name="Oval 7">
            <a:extLst>
              <a:ext uri="{FF2B5EF4-FFF2-40B4-BE49-F238E27FC236}">
                <a16:creationId xmlns:a16="http://schemas.microsoft.com/office/drawing/2014/main" id="{13B17F03-337F-824E-9934-C208E0F5B405}"/>
              </a:ext>
            </a:extLst>
          </p:cNvPr>
          <p:cNvSpPr/>
          <p:nvPr/>
        </p:nvSpPr>
        <p:spPr>
          <a:xfrm>
            <a:off x="4445391" y="2728349"/>
            <a:ext cx="2729132" cy="1189504"/>
          </a:xfrm>
          <a:prstGeom prst="ellipse">
            <a:avLst/>
          </a:prstGeom>
          <a:solidFill>
            <a:schemeClr val="accent1">
              <a:alpha val="0"/>
            </a:schemeClr>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8ADE2E29-3389-4343-B976-31F4103F20A9}"/>
              </a:ext>
            </a:extLst>
          </p:cNvPr>
          <p:cNvSpPr txBox="1"/>
          <p:nvPr/>
        </p:nvSpPr>
        <p:spPr>
          <a:xfrm>
            <a:off x="5205046" y="3138435"/>
            <a:ext cx="1209821" cy="369332"/>
          </a:xfrm>
          <a:prstGeom prst="rect">
            <a:avLst/>
          </a:prstGeom>
          <a:noFill/>
        </p:spPr>
        <p:txBody>
          <a:bodyPr wrap="square" rtlCol="0">
            <a:spAutoFit/>
          </a:bodyPr>
          <a:lstStyle/>
          <a:p>
            <a:r>
              <a:rPr lang="en-US" dirty="0"/>
              <a:t>State-wide</a:t>
            </a:r>
          </a:p>
        </p:txBody>
      </p:sp>
      <p:sp>
        <p:nvSpPr>
          <p:cNvPr id="11" name="Oval 10">
            <a:extLst>
              <a:ext uri="{FF2B5EF4-FFF2-40B4-BE49-F238E27FC236}">
                <a16:creationId xmlns:a16="http://schemas.microsoft.com/office/drawing/2014/main" id="{4E8238E7-BBD6-454E-83F8-C79B8FF301E0}"/>
              </a:ext>
            </a:extLst>
          </p:cNvPr>
          <p:cNvSpPr/>
          <p:nvPr/>
        </p:nvSpPr>
        <p:spPr>
          <a:xfrm>
            <a:off x="1924930" y="4564184"/>
            <a:ext cx="2729132" cy="1189504"/>
          </a:xfrm>
          <a:prstGeom prst="ellipse">
            <a:avLst/>
          </a:prstGeom>
          <a:solidFill>
            <a:schemeClr val="accent1">
              <a:alpha val="0"/>
            </a:schemeClr>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a:extLst>
              <a:ext uri="{FF2B5EF4-FFF2-40B4-BE49-F238E27FC236}">
                <a16:creationId xmlns:a16="http://schemas.microsoft.com/office/drawing/2014/main" id="{A5CECCAE-8C03-1B4B-80EE-3A5E8A9C6FF3}"/>
              </a:ext>
            </a:extLst>
          </p:cNvPr>
          <p:cNvSpPr txBox="1"/>
          <p:nvPr/>
        </p:nvSpPr>
        <p:spPr>
          <a:xfrm>
            <a:off x="2684585" y="4974270"/>
            <a:ext cx="1209821" cy="369332"/>
          </a:xfrm>
          <a:prstGeom prst="rect">
            <a:avLst/>
          </a:prstGeom>
          <a:noFill/>
        </p:spPr>
        <p:txBody>
          <a:bodyPr wrap="square" rtlCol="0">
            <a:spAutoFit/>
          </a:bodyPr>
          <a:lstStyle/>
          <a:p>
            <a:r>
              <a:rPr lang="en-US" dirty="0"/>
              <a:t>CDC local</a:t>
            </a:r>
          </a:p>
        </p:txBody>
      </p:sp>
      <p:sp>
        <p:nvSpPr>
          <p:cNvPr id="13" name="Oval 12">
            <a:extLst>
              <a:ext uri="{FF2B5EF4-FFF2-40B4-BE49-F238E27FC236}">
                <a16:creationId xmlns:a16="http://schemas.microsoft.com/office/drawing/2014/main" id="{300031B8-5D07-E944-BACF-3D1965C78B59}"/>
              </a:ext>
            </a:extLst>
          </p:cNvPr>
          <p:cNvSpPr/>
          <p:nvPr/>
        </p:nvSpPr>
        <p:spPr>
          <a:xfrm>
            <a:off x="7958945" y="4017165"/>
            <a:ext cx="2729132" cy="1189504"/>
          </a:xfrm>
          <a:prstGeom prst="ellipse">
            <a:avLst/>
          </a:prstGeom>
          <a:solidFill>
            <a:schemeClr val="accent1">
              <a:alpha val="0"/>
            </a:schemeClr>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a:extLst>
              <a:ext uri="{FF2B5EF4-FFF2-40B4-BE49-F238E27FC236}">
                <a16:creationId xmlns:a16="http://schemas.microsoft.com/office/drawing/2014/main" id="{4A2475E4-F2AF-8A4A-A14B-4D500A4B6A7E}"/>
              </a:ext>
            </a:extLst>
          </p:cNvPr>
          <p:cNvSpPr txBox="1"/>
          <p:nvPr/>
        </p:nvSpPr>
        <p:spPr>
          <a:xfrm>
            <a:off x="9098428" y="4427251"/>
            <a:ext cx="1209821" cy="369332"/>
          </a:xfrm>
          <a:prstGeom prst="rect">
            <a:avLst/>
          </a:prstGeom>
          <a:noFill/>
        </p:spPr>
        <p:txBody>
          <a:bodyPr wrap="square" rtlCol="0">
            <a:spAutoFit/>
          </a:bodyPr>
          <a:lstStyle/>
          <a:p>
            <a:r>
              <a:rPr lang="en-US" dirty="0"/>
              <a:t>Full</a:t>
            </a:r>
          </a:p>
        </p:txBody>
      </p:sp>
      <p:cxnSp>
        <p:nvCxnSpPr>
          <p:cNvPr id="16" name="Straight Arrow Connector 15">
            <a:extLst>
              <a:ext uri="{FF2B5EF4-FFF2-40B4-BE49-F238E27FC236}">
                <a16:creationId xmlns:a16="http://schemas.microsoft.com/office/drawing/2014/main" id="{4D64FC41-DE25-3D47-9D96-779A19613727}"/>
              </a:ext>
            </a:extLst>
          </p:cNvPr>
          <p:cNvCxnSpPr>
            <a:cxnSpLocks/>
          </p:cNvCxnSpPr>
          <p:nvPr/>
        </p:nvCxnSpPr>
        <p:spPr>
          <a:xfrm>
            <a:off x="7024233" y="3507767"/>
            <a:ext cx="1485697" cy="615688"/>
          </a:xfrm>
          <a:prstGeom prst="straightConnector1">
            <a:avLst/>
          </a:prstGeom>
          <a:ln w="508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8E542582-5766-C342-89DB-136A9C1E1BEF}"/>
              </a:ext>
            </a:extLst>
          </p:cNvPr>
          <p:cNvCxnSpPr>
            <a:cxnSpLocks/>
            <a:stCxn id="8" idx="3"/>
          </p:cNvCxnSpPr>
          <p:nvPr/>
        </p:nvCxnSpPr>
        <p:spPr>
          <a:xfrm flipH="1">
            <a:off x="4072054" y="3743654"/>
            <a:ext cx="773009" cy="926820"/>
          </a:xfrm>
          <a:prstGeom prst="straightConnector1">
            <a:avLst/>
          </a:prstGeom>
          <a:ln w="50800">
            <a:headEnd type="triangle"/>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2C20CA50-D240-AA42-8FCA-B97A14EB9AC4}"/>
              </a:ext>
            </a:extLst>
          </p:cNvPr>
          <p:cNvSpPr txBox="1"/>
          <p:nvPr/>
        </p:nvSpPr>
        <p:spPr>
          <a:xfrm>
            <a:off x="2997555" y="3411588"/>
            <a:ext cx="1598125" cy="1200329"/>
          </a:xfrm>
          <a:prstGeom prst="rect">
            <a:avLst/>
          </a:prstGeom>
          <a:noFill/>
        </p:spPr>
        <p:txBody>
          <a:bodyPr wrap="square" rtlCol="0">
            <a:spAutoFit/>
          </a:bodyPr>
          <a:lstStyle/>
          <a:p>
            <a:r>
              <a:rPr lang="en-US" dirty="0">
                <a:solidFill>
                  <a:schemeClr val="bg2">
                    <a:lumMod val="50000"/>
                  </a:schemeClr>
                </a:solidFill>
              </a:rPr>
              <a:t>Same number of free parameters</a:t>
            </a:r>
          </a:p>
          <a:p>
            <a:r>
              <a:rPr lang="en-US" dirty="0">
                <a:solidFill>
                  <a:srgbClr val="FF0000"/>
                </a:solidFill>
              </a:rPr>
              <a:t>Better fit</a:t>
            </a:r>
          </a:p>
        </p:txBody>
      </p:sp>
      <p:sp>
        <p:nvSpPr>
          <p:cNvPr id="21" name="TextBox 20">
            <a:extLst>
              <a:ext uri="{FF2B5EF4-FFF2-40B4-BE49-F238E27FC236}">
                <a16:creationId xmlns:a16="http://schemas.microsoft.com/office/drawing/2014/main" id="{A401DCFE-A0F3-1046-8F20-3A5C0D582DCF}"/>
              </a:ext>
            </a:extLst>
          </p:cNvPr>
          <p:cNvSpPr txBox="1"/>
          <p:nvPr/>
        </p:nvSpPr>
        <p:spPr>
          <a:xfrm>
            <a:off x="7934178" y="2919097"/>
            <a:ext cx="1598125" cy="923330"/>
          </a:xfrm>
          <a:prstGeom prst="rect">
            <a:avLst/>
          </a:prstGeom>
          <a:noFill/>
        </p:spPr>
        <p:txBody>
          <a:bodyPr wrap="square" rtlCol="0">
            <a:spAutoFit/>
          </a:bodyPr>
          <a:lstStyle/>
          <a:p>
            <a:r>
              <a:rPr lang="en-US" dirty="0">
                <a:solidFill>
                  <a:srgbClr val="0070C0"/>
                </a:solidFill>
              </a:rPr>
              <a:t>Less free parameters</a:t>
            </a:r>
          </a:p>
          <a:p>
            <a:r>
              <a:rPr lang="en-US" dirty="0">
                <a:solidFill>
                  <a:srgbClr val="FF0000"/>
                </a:solidFill>
              </a:rPr>
              <a:t>Same fit</a:t>
            </a:r>
          </a:p>
        </p:txBody>
      </p:sp>
      <p:sp>
        <p:nvSpPr>
          <p:cNvPr id="23" name="Oval 22">
            <a:extLst>
              <a:ext uri="{FF2B5EF4-FFF2-40B4-BE49-F238E27FC236}">
                <a16:creationId xmlns:a16="http://schemas.microsoft.com/office/drawing/2014/main" id="{E7EACB3C-494C-9B4B-A272-D13A85F21B4C}"/>
              </a:ext>
            </a:extLst>
          </p:cNvPr>
          <p:cNvSpPr/>
          <p:nvPr/>
        </p:nvSpPr>
        <p:spPr>
          <a:xfrm>
            <a:off x="5050301" y="4796583"/>
            <a:ext cx="2729132" cy="1189504"/>
          </a:xfrm>
          <a:prstGeom prst="ellipse">
            <a:avLst/>
          </a:prstGeom>
          <a:solidFill>
            <a:schemeClr val="accent1">
              <a:alpha val="0"/>
            </a:schemeClr>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Box 23">
            <a:extLst>
              <a:ext uri="{FF2B5EF4-FFF2-40B4-BE49-F238E27FC236}">
                <a16:creationId xmlns:a16="http://schemas.microsoft.com/office/drawing/2014/main" id="{7CEF8670-8AF5-8C4D-9944-B5C480B0AA3C}"/>
              </a:ext>
            </a:extLst>
          </p:cNvPr>
          <p:cNvSpPr txBox="1"/>
          <p:nvPr/>
        </p:nvSpPr>
        <p:spPr>
          <a:xfrm>
            <a:off x="5736248" y="5206669"/>
            <a:ext cx="1551346" cy="369332"/>
          </a:xfrm>
          <a:prstGeom prst="rect">
            <a:avLst/>
          </a:prstGeom>
          <a:noFill/>
        </p:spPr>
        <p:txBody>
          <a:bodyPr wrap="square" rtlCol="0">
            <a:spAutoFit/>
          </a:bodyPr>
          <a:lstStyle/>
          <a:p>
            <a:r>
              <a:rPr lang="en-US" dirty="0"/>
              <a:t>Non-seasonal</a:t>
            </a:r>
          </a:p>
        </p:txBody>
      </p:sp>
    </p:spTree>
    <p:extLst>
      <p:ext uri="{BB962C8B-B14F-4D97-AF65-F5344CB8AC3E}">
        <p14:creationId xmlns:p14="http://schemas.microsoft.com/office/powerpoint/2010/main" val="984438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618A37-977B-424F-800E-82E2C8A886ED}"/>
              </a:ext>
            </a:extLst>
          </p:cNvPr>
          <p:cNvSpPr>
            <a:spLocks noGrp="1"/>
          </p:cNvSpPr>
          <p:nvPr>
            <p:ph type="title"/>
          </p:nvPr>
        </p:nvSpPr>
        <p:spPr/>
        <p:txBody>
          <a:bodyPr/>
          <a:lstStyle/>
          <a:p>
            <a:r>
              <a:rPr lang="en-GB" dirty="0"/>
              <a:t>Model selection</a:t>
            </a:r>
          </a:p>
        </p:txBody>
      </p:sp>
      <p:sp>
        <p:nvSpPr>
          <p:cNvPr id="5" name="Slide Number Placeholder 4">
            <a:extLst>
              <a:ext uri="{FF2B5EF4-FFF2-40B4-BE49-F238E27FC236}">
                <a16:creationId xmlns:a16="http://schemas.microsoft.com/office/drawing/2014/main" id="{8C56F7DA-EEFD-418F-9F16-33075E8DE845}"/>
              </a:ext>
            </a:extLst>
          </p:cNvPr>
          <p:cNvSpPr>
            <a:spLocks noGrp="1"/>
          </p:cNvSpPr>
          <p:nvPr>
            <p:ph type="sldNum" sz="quarter" idx="12"/>
          </p:nvPr>
        </p:nvSpPr>
        <p:spPr/>
        <p:txBody>
          <a:bodyPr/>
          <a:lstStyle/>
          <a:p>
            <a:fld id="{C0B3A66A-FFE1-4A79-94A5-562B15C31147}" type="slidenum">
              <a:rPr lang="en-GB" smtClean="0"/>
              <a:t>25</a:t>
            </a:fld>
            <a:endParaRPr lang="en-GB"/>
          </a:p>
        </p:txBody>
      </p:sp>
      <p:sp>
        <p:nvSpPr>
          <p:cNvPr id="7" name="TextBox 6">
            <a:extLst>
              <a:ext uri="{FF2B5EF4-FFF2-40B4-BE49-F238E27FC236}">
                <a16:creationId xmlns:a16="http://schemas.microsoft.com/office/drawing/2014/main" id="{2D2DB371-53FB-E54B-ABA7-22C47903B707}"/>
              </a:ext>
            </a:extLst>
          </p:cNvPr>
          <p:cNvSpPr txBox="1"/>
          <p:nvPr/>
        </p:nvSpPr>
        <p:spPr>
          <a:xfrm>
            <a:off x="1097281" y="2082018"/>
            <a:ext cx="10325686" cy="369332"/>
          </a:xfrm>
          <a:prstGeom prst="rect">
            <a:avLst/>
          </a:prstGeom>
          <a:noFill/>
        </p:spPr>
        <p:txBody>
          <a:bodyPr wrap="square" rtlCol="0">
            <a:spAutoFit/>
          </a:bodyPr>
          <a:lstStyle/>
          <a:p>
            <a:r>
              <a:rPr lang="en-US" dirty="0"/>
              <a:t>However, the State-wide vs non-seasonal model has a tension between less complex and bettering fitting</a:t>
            </a:r>
          </a:p>
        </p:txBody>
      </p:sp>
      <p:sp>
        <p:nvSpPr>
          <p:cNvPr id="8" name="Oval 7">
            <a:extLst>
              <a:ext uri="{FF2B5EF4-FFF2-40B4-BE49-F238E27FC236}">
                <a16:creationId xmlns:a16="http://schemas.microsoft.com/office/drawing/2014/main" id="{13B17F03-337F-824E-9934-C208E0F5B405}"/>
              </a:ext>
            </a:extLst>
          </p:cNvPr>
          <p:cNvSpPr/>
          <p:nvPr/>
        </p:nvSpPr>
        <p:spPr>
          <a:xfrm>
            <a:off x="4445391" y="2728349"/>
            <a:ext cx="2729132" cy="1189504"/>
          </a:xfrm>
          <a:prstGeom prst="ellipse">
            <a:avLst/>
          </a:prstGeom>
          <a:solidFill>
            <a:schemeClr val="accent1">
              <a:alpha val="0"/>
            </a:schemeClr>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8ADE2E29-3389-4343-B976-31F4103F20A9}"/>
              </a:ext>
            </a:extLst>
          </p:cNvPr>
          <p:cNvSpPr txBox="1"/>
          <p:nvPr/>
        </p:nvSpPr>
        <p:spPr>
          <a:xfrm>
            <a:off x="5205046" y="3138435"/>
            <a:ext cx="1209821" cy="369332"/>
          </a:xfrm>
          <a:prstGeom prst="rect">
            <a:avLst/>
          </a:prstGeom>
          <a:noFill/>
        </p:spPr>
        <p:txBody>
          <a:bodyPr wrap="square" rtlCol="0">
            <a:spAutoFit/>
          </a:bodyPr>
          <a:lstStyle/>
          <a:p>
            <a:r>
              <a:rPr lang="en-US" dirty="0"/>
              <a:t>State-wide</a:t>
            </a:r>
          </a:p>
        </p:txBody>
      </p:sp>
      <p:sp>
        <p:nvSpPr>
          <p:cNvPr id="11" name="Oval 10">
            <a:extLst>
              <a:ext uri="{FF2B5EF4-FFF2-40B4-BE49-F238E27FC236}">
                <a16:creationId xmlns:a16="http://schemas.microsoft.com/office/drawing/2014/main" id="{4E8238E7-BBD6-454E-83F8-C79B8FF301E0}"/>
              </a:ext>
            </a:extLst>
          </p:cNvPr>
          <p:cNvSpPr/>
          <p:nvPr/>
        </p:nvSpPr>
        <p:spPr>
          <a:xfrm>
            <a:off x="1924930" y="4564184"/>
            <a:ext cx="2729132" cy="1189504"/>
          </a:xfrm>
          <a:prstGeom prst="ellipse">
            <a:avLst/>
          </a:prstGeom>
          <a:solidFill>
            <a:schemeClr val="accent1">
              <a:alpha val="0"/>
            </a:schemeClr>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a:extLst>
              <a:ext uri="{FF2B5EF4-FFF2-40B4-BE49-F238E27FC236}">
                <a16:creationId xmlns:a16="http://schemas.microsoft.com/office/drawing/2014/main" id="{A5CECCAE-8C03-1B4B-80EE-3A5E8A9C6FF3}"/>
              </a:ext>
            </a:extLst>
          </p:cNvPr>
          <p:cNvSpPr txBox="1"/>
          <p:nvPr/>
        </p:nvSpPr>
        <p:spPr>
          <a:xfrm>
            <a:off x="2684585" y="4974270"/>
            <a:ext cx="1209821" cy="369332"/>
          </a:xfrm>
          <a:prstGeom prst="rect">
            <a:avLst/>
          </a:prstGeom>
          <a:noFill/>
        </p:spPr>
        <p:txBody>
          <a:bodyPr wrap="square" rtlCol="0">
            <a:spAutoFit/>
          </a:bodyPr>
          <a:lstStyle/>
          <a:p>
            <a:r>
              <a:rPr lang="en-US" dirty="0"/>
              <a:t>CDC local</a:t>
            </a:r>
          </a:p>
        </p:txBody>
      </p:sp>
      <p:sp>
        <p:nvSpPr>
          <p:cNvPr id="13" name="Oval 12">
            <a:extLst>
              <a:ext uri="{FF2B5EF4-FFF2-40B4-BE49-F238E27FC236}">
                <a16:creationId xmlns:a16="http://schemas.microsoft.com/office/drawing/2014/main" id="{300031B8-5D07-E944-BACF-3D1965C78B59}"/>
              </a:ext>
            </a:extLst>
          </p:cNvPr>
          <p:cNvSpPr/>
          <p:nvPr/>
        </p:nvSpPr>
        <p:spPr>
          <a:xfrm>
            <a:off x="7958945" y="4017165"/>
            <a:ext cx="2729132" cy="1189504"/>
          </a:xfrm>
          <a:prstGeom prst="ellipse">
            <a:avLst/>
          </a:prstGeom>
          <a:solidFill>
            <a:schemeClr val="accent1">
              <a:alpha val="0"/>
            </a:schemeClr>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a:extLst>
              <a:ext uri="{FF2B5EF4-FFF2-40B4-BE49-F238E27FC236}">
                <a16:creationId xmlns:a16="http://schemas.microsoft.com/office/drawing/2014/main" id="{4A2475E4-F2AF-8A4A-A14B-4D500A4B6A7E}"/>
              </a:ext>
            </a:extLst>
          </p:cNvPr>
          <p:cNvSpPr txBox="1"/>
          <p:nvPr/>
        </p:nvSpPr>
        <p:spPr>
          <a:xfrm>
            <a:off x="9098428" y="4427251"/>
            <a:ext cx="1209821" cy="369332"/>
          </a:xfrm>
          <a:prstGeom prst="rect">
            <a:avLst/>
          </a:prstGeom>
          <a:noFill/>
        </p:spPr>
        <p:txBody>
          <a:bodyPr wrap="square" rtlCol="0">
            <a:spAutoFit/>
          </a:bodyPr>
          <a:lstStyle/>
          <a:p>
            <a:r>
              <a:rPr lang="en-US" dirty="0"/>
              <a:t>Full</a:t>
            </a:r>
          </a:p>
        </p:txBody>
      </p:sp>
      <p:sp>
        <p:nvSpPr>
          <p:cNvPr id="23" name="Oval 22">
            <a:extLst>
              <a:ext uri="{FF2B5EF4-FFF2-40B4-BE49-F238E27FC236}">
                <a16:creationId xmlns:a16="http://schemas.microsoft.com/office/drawing/2014/main" id="{E7EACB3C-494C-9B4B-A272-D13A85F21B4C}"/>
              </a:ext>
            </a:extLst>
          </p:cNvPr>
          <p:cNvSpPr/>
          <p:nvPr/>
        </p:nvSpPr>
        <p:spPr>
          <a:xfrm>
            <a:off x="5050301" y="4796583"/>
            <a:ext cx="2729132" cy="1189504"/>
          </a:xfrm>
          <a:prstGeom prst="ellipse">
            <a:avLst/>
          </a:prstGeom>
          <a:solidFill>
            <a:schemeClr val="accent1">
              <a:alpha val="0"/>
            </a:schemeClr>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Box 23">
            <a:extLst>
              <a:ext uri="{FF2B5EF4-FFF2-40B4-BE49-F238E27FC236}">
                <a16:creationId xmlns:a16="http://schemas.microsoft.com/office/drawing/2014/main" id="{7CEF8670-8AF5-8C4D-9944-B5C480B0AA3C}"/>
              </a:ext>
            </a:extLst>
          </p:cNvPr>
          <p:cNvSpPr txBox="1"/>
          <p:nvPr/>
        </p:nvSpPr>
        <p:spPr>
          <a:xfrm>
            <a:off x="5736248" y="5206669"/>
            <a:ext cx="1551346" cy="369332"/>
          </a:xfrm>
          <a:prstGeom prst="rect">
            <a:avLst/>
          </a:prstGeom>
          <a:noFill/>
        </p:spPr>
        <p:txBody>
          <a:bodyPr wrap="square" rtlCol="0">
            <a:spAutoFit/>
          </a:bodyPr>
          <a:lstStyle/>
          <a:p>
            <a:r>
              <a:rPr lang="en-US" dirty="0"/>
              <a:t>Non-seasonal</a:t>
            </a:r>
          </a:p>
        </p:txBody>
      </p:sp>
      <p:cxnSp>
        <p:nvCxnSpPr>
          <p:cNvPr id="18" name="Straight Arrow Connector 17">
            <a:extLst>
              <a:ext uri="{FF2B5EF4-FFF2-40B4-BE49-F238E27FC236}">
                <a16:creationId xmlns:a16="http://schemas.microsoft.com/office/drawing/2014/main" id="{232037C8-4755-2147-BBD7-0BA5260552CB}"/>
              </a:ext>
            </a:extLst>
          </p:cNvPr>
          <p:cNvCxnSpPr>
            <a:cxnSpLocks/>
          </p:cNvCxnSpPr>
          <p:nvPr/>
        </p:nvCxnSpPr>
        <p:spPr>
          <a:xfrm>
            <a:off x="6149981" y="3940847"/>
            <a:ext cx="110143" cy="855736"/>
          </a:xfrm>
          <a:prstGeom prst="straightConnector1">
            <a:avLst/>
          </a:prstGeom>
          <a:ln w="50800">
            <a:headEnd type="triangle"/>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5BFA49BE-EAAB-8242-B44E-1D926437586A}"/>
              </a:ext>
            </a:extLst>
          </p:cNvPr>
          <p:cNvSpPr txBox="1"/>
          <p:nvPr/>
        </p:nvSpPr>
        <p:spPr>
          <a:xfrm>
            <a:off x="6452281" y="3846891"/>
            <a:ext cx="1598125" cy="923330"/>
          </a:xfrm>
          <a:prstGeom prst="rect">
            <a:avLst/>
          </a:prstGeom>
          <a:noFill/>
        </p:spPr>
        <p:txBody>
          <a:bodyPr wrap="square" rtlCol="0">
            <a:spAutoFit/>
          </a:bodyPr>
          <a:lstStyle/>
          <a:p>
            <a:r>
              <a:rPr lang="en-US" dirty="0">
                <a:solidFill>
                  <a:srgbClr val="0070C0"/>
                </a:solidFill>
              </a:rPr>
              <a:t>More free parameters</a:t>
            </a:r>
          </a:p>
          <a:p>
            <a:r>
              <a:rPr lang="en-US" dirty="0">
                <a:solidFill>
                  <a:srgbClr val="FF0000"/>
                </a:solidFill>
              </a:rPr>
              <a:t>Better fit</a:t>
            </a:r>
          </a:p>
        </p:txBody>
      </p:sp>
    </p:spTree>
    <p:extLst>
      <p:ext uri="{BB962C8B-B14F-4D97-AF65-F5344CB8AC3E}">
        <p14:creationId xmlns:p14="http://schemas.microsoft.com/office/powerpoint/2010/main" val="7843364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618A37-977B-424F-800E-82E2C8A886ED}"/>
              </a:ext>
            </a:extLst>
          </p:cNvPr>
          <p:cNvSpPr>
            <a:spLocks noGrp="1"/>
          </p:cNvSpPr>
          <p:nvPr>
            <p:ph type="title"/>
          </p:nvPr>
        </p:nvSpPr>
        <p:spPr/>
        <p:txBody>
          <a:bodyPr/>
          <a:lstStyle/>
          <a:p>
            <a:r>
              <a:rPr lang="en-GB" dirty="0"/>
              <a:t>Try it yourself…</a:t>
            </a:r>
          </a:p>
        </p:txBody>
      </p:sp>
      <p:sp>
        <p:nvSpPr>
          <p:cNvPr id="5" name="Slide Number Placeholder 4">
            <a:extLst>
              <a:ext uri="{FF2B5EF4-FFF2-40B4-BE49-F238E27FC236}">
                <a16:creationId xmlns:a16="http://schemas.microsoft.com/office/drawing/2014/main" id="{8C56F7DA-EEFD-418F-9F16-33075E8DE845}"/>
              </a:ext>
            </a:extLst>
          </p:cNvPr>
          <p:cNvSpPr>
            <a:spLocks noGrp="1"/>
          </p:cNvSpPr>
          <p:nvPr>
            <p:ph type="sldNum" sz="quarter" idx="12"/>
          </p:nvPr>
        </p:nvSpPr>
        <p:spPr/>
        <p:txBody>
          <a:bodyPr/>
          <a:lstStyle/>
          <a:p>
            <a:fld id="{C0B3A66A-FFE1-4A79-94A5-562B15C31147}" type="slidenum">
              <a:rPr lang="en-GB" smtClean="0"/>
              <a:t>26</a:t>
            </a:fld>
            <a:endParaRPr lang="en-GB"/>
          </a:p>
        </p:txBody>
      </p:sp>
      <p:pic>
        <p:nvPicPr>
          <p:cNvPr id="4" name="Picture 3">
            <a:extLst>
              <a:ext uri="{FF2B5EF4-FFF2-40B4-BE49-F238E27FC236}">
                <a16:creationId xmlns:a16="http://schemas.microsoft.com/office/drawing/2014/main" id="{FE984F8A-7B6F-6F4A-8175-98F913BAF4DC}"/>
              </a:ext>
            </a:extLst>
          </p:cNvPr>
          <p:cNvPicPr>
            <a:picLocks noChangeAspect="1"/>
          </p:cNvPicPr>
          <p:nvPr/>
        </p:nvPicPr>
        <p:blipFill>
          <a:blip r:embed="rId2"/>
          <a:stretch>
            <a:fillRect/>
          </a:stretch>
        </p:blipFill>
        <p:spPr>
          <a:xfrm>
            <a:off x="2004573" y="2783617"/>
            <a:ext cx="8182853" cy="1326075"/>
          </a:xfrm>
          <a:prstGeom prst="rect">
            <a:avLst/>
          </a:prstGeom>
        </p:spPr>
      </p:pic>
      <p:sp>
        <p:nvSpPr>
          <p:cNvPr id="17" name="TextBox 16">
            <a:extLst>
              <a:ext uri="{FF2B5EF4-FFF2-40B4-BE49-F238E27FC236}">
                <a16:creationId xmlns:a16="http://schemas.microsoft.com/office/drawing/2014/main" id="{751CC8C8-1D40-E346-95D0-6456C1AF3D11}"/>
              </a:ext>
            </a:extLst>
          </p:cNvPr>
          <p:cNvSpPr txBox="1"/>
          <p:nvPr/>
        </p:nvSpPr>
        <p:spPr>
          <a:xfrm>
            <a:off x="963637" y="5155949"/>
            <a:ext cx="10325686" cy="923330"/>
          </a:xfrm>
          <a:prstGeom prst="rect">
            <a:avLst/>
          </a:prstGeom>
          <a:noFill/>
        </p:spPr>
        <p:txBody>
          <a:bodyPr wrap="square" rtlCol="0">
            <a:spAutoFit/>
          </a:bodyPr>
          <a:lstStyle/>
          <a:p>
            <a:r>
              <a:rPr lang="en-US" dirty="0"/>
              <a:t>The difference between the AIC scores for the non-seasonal and seasonal models is given above.</a:t>
            </a:r>
          </a:p>
          <a:p>
            <a:endParaRPr lang="en-US" dirty="0"/>
          </a:p>
          <a:p>
            <a:r>
              <a:rPr lang="en-US" dirty="0">
                <a:solidFill>
                  <a:srgbClr val="FF0000"/>
                </a:solidFill>
              </a:rPr>
              <a:t>It depends on the prediction variance!</a:t>
            </a:r>
          </a:p>
        </p:txBody>
      </p:sp>
    </p:spTree>
    <p:extLst>
      <p:ext uri="{BB962C8B-B14F-4D97-AF65-F5344CB8AC3E}">
        <p14:creationId xmlns:p14="http://schemas.microsoft.com/office/powerpoint/2010/main" val="2245516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618A37-977B-424F-800E-82E2C8A886ED}"/>
              </a:ext>
            </a:extLst>
          </p:cNvPr>
          <p:cNvSpPr>
            <a:spLocks noGrp="1"/>
          </p:cNvSpPr>
          <p:nvPr>
            <p:ph type="title"/>
          </p:nvPr>
        </p:nvSpPr>
        <p:spPr/>
        <p:txBody>
          <a:bodyPr/>
          <a:lstStyle/>
          <a:p>
            <a:r>
              <a:rPr lang="en-GB" dirty="0"/>
              <a:t>Model selection</a:t>
            </a:r>
          </a:p>
        </p:txBody>
      </p:sp>
      <p:sp>
        <p:nvSpPr>
          <p:cNvPr id="5" name="Slide Number Placeholder 4">
            <a:extLst>
              <a:ext uri="{FF2B5EF4-FFF2-40B4-BE49-F238E27FC236}">
                <a16:creationId xmlns:a16="http://schemas.microsoft.com/office/drawing/2014/main" id="{8C56F7DA-EEFD-418F-9F16-33075E8DE845}"/>
              </a:ext>
            </a:extLst>
          </p:cNvPr>
          <p:cNvSpPr>
            <a:spLocks noGrp="1"/>
          </p:cNvSpPr>
          <p:nvPr>
            <p:ph type="sldNum" sz="quarter" idx="12"/>
          </p:nvPr>
        </p:nvSpPr>
        <p:spPr/>
        <p:txBody>
          <a:bodyPr/>
          <a:lstStyle/>
          <a:p>
            <a:fld id="{C0B3A66A-FFE1-4A79-94A5-562B15C31147}" type="slidenum">
              <a:rPr lang="en-GB" smtClean="0"/>
              <a:t>27</a:t>
            </a:fld>
            <a:endParaRPr lang="en-GB"/>
          </a:p>
        </p:txBody>
      </p:sp>
      <p:sp>
        <p:nvSpPr>
          <p:cNvPr id="7" name="TextBox 6">
            <a:extLst>
              <a:ext uri="{FF2B5EF4-FFF2-40B4-BE49-F238E27FC236}">
                <a16:creationId xmlns:a16="http://schemas.microsoft.com/office/drawing/2014/main" id="{2D2DB371-53FB-E54B-ABA7-22C47903B707}"/>
              </a:ext>
            </a:extLst>
          </p:cNvPr>
          <p:cNvSpPr txBox="1"/>
          <p:nvPr/>
        </p:nvSpPr>
        <p:spPr>
          <a:xfrm>
            <a:off x="1097281" y="2082018"/>
            <a:ext cx="10325686" cy="369332"/>
          </a:xfrm>
          <a:prstGeom prst="rect">
            <a:avLst/>
          </a:prstGeom>
          <a:noFill/>
        </p:spPr>
        <p:txBody>
          <a:bodyPr wrap="square" rtlCol="0">
            <a:spAutoFit/>
          </a:bodyPr>
          <a:lstStyle/>
          <a:p>
            <a:r>
              <a:rPr lang="en-US" dirty="0"/>
              <a:t>This observation quantifies our intuition: </a:t>
            </a:r>
          </a:p>
        </p:txBody>
      </p:sp>
      <p:pic>
        <p:nvPicPr>
          <p:cNvPr id="3" name="Picture 2">
            <a:extLst>
              <a:ext uri="{FF2B5EF4-FFF2-40B4-BE49-F238E27FC236}">
                <a16:creationId xmlns:a16="http://schemas.microsoft.com/office/drawing/2014/main" id="{593D3AAD-E45B-E641-BAA6-A98357D19F28}"/>
              </a:ext>
            </a:extLst>
          </p:cNvPr>
          <p:cNvPicPr>
            <a:picLocks noChangeAspect="1"/>
          </p:cNvPicPr>
          <p:nvPr/>
        </p:nvPicPr>
        <p:blipFill>
          <a:blip r:embed="rId2"/>
          <a:stretch>
            <a:fillRect/>
          </a:stretch>
        </p:blipFill>
        <p:spPr>
          <a:xfrm>
            <a:off x="1226234" y="3172422"/>
            <a:ext cx="1625600" cy="330200"/>
          </a:xfrm>
          <a:prstGeom prst="rect">
            <a:avLst/>
          </a:prstGeom>
        </p:spPr>
      </p:pic>
      <p:sp>
        <p:nvSpPr>
          <p:cNvPr id="4" name="Left-right Arrow 3">
            <a:extLst>
              <a:ext uri="{FF2B5EF4-FFF2-40B4-BE49-F238E27FC236}">
                <a16:creationId xmlns:a16="http://schemas.microsoft.com/office/drawing/2014/main" id="{A6EA47FC-C8C7-7F40-BE2D-A09F88BD2873}"/>
              </a:ext>
            </a:extLst>
          </p:cNvPr>
          <p:cNvSpPr/>
          <p:nvPr/>
        </p:nvSpPr>
        <p:spPr>
          <a:xfrm>
            <a:off x="5577841" y="3172422"/>
            <a:ext cx="1364566" cy="334108"/>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3453FE5-7FFA-4840-9EF1-942FDE64F92B}"/>
              </a:ext>
            </a:extLst>
          </p:cNvPr>
          <p:cNvSpPr txBox="1"/>
          <p:nvPr/>
        </p:nvSpPr>
        <p:spPr>
          <a:xfrm>
            <a:off x="3010486" y="3014356"/>
            <a:ext cx="2363373" cy="646331"/>
          </a:xfrm>
          <a:prstGeom prst="rect">
            <a:avLst/>
          </a:prstGeom>
          <a:noFill/>
        </p:spPr>
        <p:txBody>
          <a:bodyPr wrap="square" rtlCol="0">
            <a:spAutoFit/>
          </a:bodyPr>
          <a:lstStyle/>
          <a:p>
            <a:r>
              <a:rPr lang="en-US" dirty="0"/>
              <a:t>Hospitalizations per 10^5 people</a:t>
            </a:r>
          </a:p>
        </p:txBody>
      </p:sp>
      <p:sp>
        <p:nvSpPr>
          <p:cNvPr id="19" name="TextBox 18">
            <a:extLst>
              <a:ext uri="{FF2B5EF4-FFF2-40B4-BE49-F238E27FC236}">
                <a16:creationId xmlns:a16="http://schemas.microsoft.com/office/drawing/2014/main" id="{23A4198C-1E93-4B45-9369-0FF68095CAA9}"/>
              </a:ext>
            </a:extLst>
          </p:cNvPr>
          <p:cNvSpPr txBox="1"/>
          <p:nvPr/>
        </p:nvSpPr>
        <p:spPr>
          <a:xfrm>
            <a:off x="7445646" y="3014355"/>
            <a:ext cx="2894108" cy="646331"/>
          </a:xfrm>
          <a:prstGeom prst="rect">
            <a:avLst/>
          </a:prstGeom>
          <a:noFill/>
        </p:spPr>
        <p:txBody>
          <a:bodyPr wrap="square" rtlCol="0">
            <a:spAutoFit/>
          </a:bodyPr>
          <a:lstStyle/>
          <a:p>
            <a:r>
              <a:rPr lang="en-US" dirty="0"/>
              <a:t>Prefer the more accurate seasonal model</a:t>
            </a:r>
          </a:p>
        </p:txBody>
      </p:sp>
      <p:sp>
        <p:nvSpPr>
          <p:cNvPr id="21" name="Left-right Arrow 20">
            <a:extLst>
              <a:ext uri="{FF2B5EF4-FFF2-40B4-BE49-F238E27FC236}">
                <a16:creationId xmlns:a16="http://schemas.microsoft.com/office/drawing/2014/main" id="{04853130-581A-8148-B5AF-67FC4A91CAC7}"/>
              </a:ext>
            </a:extLst>
          </p:cNvPr>
          <p:cNvSpPr/>
          <p:nvPr/>
        </p:nvSpPr>
        <p:spPr>
          <a:xfrm>
            <a:off x="5577841" y="4539825"/>
            <a:ext cx="1364566" cy="334108"/>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B535578E-3ACC-1046-84EF-DBFB9366E166}"/>
              </a:ext>
            </a:extLst>
          </p:cNvPr>
          <p:cNvSpPr txBox="1"/>
          <p:nvPr/>
        </p:nvSpPr>
        <p:spPr>
          <a:xfrm>
            <a:off x="3010486" y="4381759"/>
            <a:ext cx="2363373" cy="646331"/>
          </a:xfrm>
          <a:prstGeom prst="rect">
            <a:avLst/>
          </a:prstGeom>
          <a:noFill/>
        </p:spPr>
        <p:txBody>
          <a:bodyPr wrap="square" rtlCol="0">
            <a:spAutoFit/>
          </a:bodyPr>
          <a:lstStyle/>
          <a:p>
            <a:r>
              <a:rPr lang="en-US" dirty="0"/>
              <a:t>Hospitalizations per 10^5 people</a:t>
            </a:r>
          </a:p>
        </p:txBody>
      </p:sp>
      <p:sp>
        <p:nvSpPr>
          <p:cNvPr id="26" name="TextBox 25">
            <a:extLst>
              <a:ext uri="{FF2B5EF4-FFF2-40B4-BE49-F238E27FC236}">
                <a16:creationId xmlns:a16="http://schemas.microsoft.com/office/drawing/2014/main" id="{E47CEFA8-D00A-9745-984B-40BBEC296595}"/>
              </a:ext>
            </a:extLst>
          </p:cNvPr>
          <p:cNvSpPr txBox="1"/>
          <p:nvPr/>
        </p:nvSpPr>
        <p:spPr>
          <a:xfrm>
            <a:off x="7445646" y="4381758"/>
            <a:ext cx="2894108" cy="923330"/>
          </a:xfrm>
          <a:prstGeom prst="rect">
            <a:avLst/>
          </a:prstGeom>
          <a:noFill/>
        </p:spPr>
        <p:txBody>
          <a:bodyPr wrap="square" rtlCol="0">
            <a:spAutoFit/>
          </a:bodyPr>
          <a:lstStyle/>
          <a:p>
            <a:r>
              <a:rPr lang="en-US" dirty="0"/>
              <a:t>Prefer the less accurate, but less parameterized non-seasonal model</a:t>
            </a:r>
          </a:p>
        </p:txBody>
      </p:sp>
      <p:pic>
        <p:nvPicPr>
          <p:cNvPr id="15" name="Picture 14">
            <a:extLst>
              <a:ext uri="{FF2B5EF4-FFF2-40B4-BE49-F238E27FC236}">
                <a16:creationId xmlns:a16="http://schemas.microsoft.com/office/drawing/2014/main" id="{9FB8FC26-C4AE-8749-B1AE-6B90836BDA42}"/>
              </a:ext>
            </a:extLst>
          </p:cNvPr>
          <p:cNvPicPr>
            <a:picLocks noChangeAspect="1"/>
          </p:cNvPicPr>
          <p:nvPr/>
        </p:nvPicPr>
        <p:blipFill>
          <a:blip r:embed="rId3"/>
          <a:stretch>
            <a:fillRect/>
          </a:stretch>
        </p:blipFill>
        <p:spPr>
          <a:xfrm>
            <a:off x="1180904" y="4547016"/>
            <a:ext cx="1625600" cy="330200"/>
          </a:xfrm>
          <a:prstGeom prst="rect">
            <a:avLst/>
          </a:prstGeom>
        </p:spPr>
      </p:pic>
    </p:spTree>
    <p:extLst>
      <p:ext uri="{BB962C8B-B14F-4D97-AF65-F5344CB8AC3E}">
        <p14:creationId xmlns:p14="http://schemas.microsoft.com/office/powerpoint/2010/main" val="31048959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t="12501" b="44699"/>
          <a:stretch/>
        </p:blipFill>
        <p:spPr>
          <a:xfrm>
            <a:off x="0" y="0"/>
            <a:ext cx="12192000" cy="3913632"/>
          </a:xfrm>
          <a:prstGeom prst="rect">
            <a:avLst/>
          </a:prstGeom>
        </p:spPr>
      </p:pic>
      <p:sp>
        <p:nvSpPr>
          <p:cNvPr id="5" name="Rectangle 4"/>
          <p:cNvSpPr/>
          <p:nvPr/>
        </p:nvSpPr>
        <p:spPr>
          <a:xfrm>
            <a:off x="744279" y="425302"/>
            <a:ext cx="6974958" cy="3085994"/>
          </a:xfrm>
          <a:prstGeom prst="rect">
            <a:avLst/>
          </a:prstGeom>
          <a:solidFill>
            <a:srgbClr val="091C05">
              <a:alpha val="6470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TextBox 5"/>
          <p:cNvSpPr txBox="1"/>
          <p:nvPr/>
        </p:nvSpPr>
        <p:spPr>
          <a:xfrm>
            <a:off x="935665" y="701749"/>
            <a:ext cx="6570921" cy="261610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alibri Light" panose="020F0302020204030204"/>
                <a:ea typeface="+mn-ea"/>
                <a:cs typeface="+mn-cs"/>
              </a:rPr>
              <a:t>NIHR Global Health Research Group project on the </a:t>
            </a:r>
            <a:b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br>
            <a:r>
              <a:rPr kumimoji="0" lang="en-US" sz="3600" b="1" i="0" u="none" strike="noStrike" kern="1200" cap="none" spc="0" normalizeH="0" baseline="0" noProof="0" dirty="0">
                <a:ln>
                  <a:noFill/>
                </a:ln>
                <a:solidFill>
                  <a:prstClr val="white"/>
                </a:solidFill>
                <a:effectLst/>
                <a:uLnTx/>
                <a:uFillTx/>
                <a:latin typeface="Calibri" panose="020F0502020204030204"/>
                <a:ea typeface="+mn-ea"/>
                <a:cs typeface="+mn-cs"/>
              </a:rPr>
              <a:t>Application of Genomics and Modelling to the Control of Virus Pathogens (GeMVi) in East Africa </a:t>
            </a:r>
            <a:br>
              <a:rPr kumimoji="0" lang="en-US" sz="3600" b="1" i="0" u="none" strike="noStrike" kern="1200" cap="none" spc="0" normalizeH="0" baseline="0" noProof="0" dirty="0">
                <a:ln>
                  <a:noFill/>
                </a:ln>
                <a:solidFill>
                  <a:prstClr val="white"/>
                </a:solidFill>
                <a:effectLst/>
                <a:uLnTx/>
                <a:uFillTx/>
                <a:latin typeface="Calibri" panose="020F0502020204030204"/>
                <a:ea typeface="+mn-ea"/>
                <a:cs typeface="+mn-cs"/>
              </a:rPr>
            </a:br>
            <a:r>
              <a:rPr kumimoji="0" lang="en-US" sz="3600" b="1" i="0" u="none" strike="noStrike" kern="1200" cap="none" spc="0" normalizeH="0" baseline="0" noProof="0" dirty="0">
                <a:ln>
                  <a:noFill/>
                </a:ln>
                <a:solidFill>
                  <a:prstClr val="white"/>
                </a:solidFill>
                <a:effectLst/>
                <a:uLnTx/>
                <a:uFillTx/>
                <a:latin typeface="Calibri" panose="020F0502020204030204"/>
                <a:ea typeface="+mn-ea"/>
                <a:cs typeface="+mn-cs"/>
              </a:rPr>
              <a:t>at the University of Warwick</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extBox 1"/>
          <p:cNvSpPr txBox="1"/>
          <p:nvPr/>
        </p:nvSpPr>
        <p:spPr>
          <a:xfrm>
            <a:off x="646388" y="4706112"/>
            <a:ext cx="8326569" cy="132343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panose="020F0502020204030204"/>
                <a:ea typeface="+mn-ea"/>
                <a:cs typeface="+mn-cs"/>
              </a:rPr>
              <a:t>Funding statement</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The research was commissioned by the National Institute for Health research using Official Development Assistance (ODA) funding.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panose="020F0502020204030204"/>
                <a:ea typeface="+mn-ea"/>
                <a:cs typeface="+mn-cs"/>
              </a:rPr>
              <a:t>Disclaimer</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The views expressed are those of the author(s) and not necessarily those of the NHS, the NIHR or the Department of Health and Social Care. </a:t>
            </a: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4279" y="4200853"/>
            <a:ext cx="2937917" cy="340309"/>
          </a:xfrm>
          <a:prstGeom prst="rect">
            <a:avLst/>
          </a:prstGeom>
        </p:spPr>
      </p:pic>
      <p:sp>
        <p:nvSpPr>
          <p:cNvPr id="9" name="Slide Number Placeholder 8"/>
          <p:cNvSpPr>
            <a:spLocks noGrp="1"/>
          </p:cNvSpPr>
          <p:nvPr>
            <p:ph type="sldNum" sz="quarter" idx="12"/>
          </p:nvPr>
        </p:nvSpPr>
        <p:spPr/>
        <p:txBody>
          <a:bodyPr/>
          <a:lstStyle/>
          <a:p>
            <a:fld id="{D7E122B6-6FF6-480B-968D-422819B5C095}" type="slidenum">
              <a:rPr lang="en-GB" smtClean="0"/>
              <a:t>28</a:t>
            </a:fld>
            <a:endParaRPr lang="en-GB"/>
          </a:p>
        </p:txBody>
      </p:sp>
      <p:pic>
        <p:nvPicPr>
          <p:cNvPr id="10" name="Picture 9">
            <a:extLst>
              <a:ext uri="{FF2B5EF4-FFF2-40B4-BE49-F238E27FC236}">
                <a16:creationId xmlns:a16="http://schemas.microsoft.com/office/drawing/2014/main" id="{5168905C-3321-A944-A449-7B33EDA64B34}"/>
              </a:ext>
            </a:extLst>
          </p:cNvPr>
          <p:cNvPicPr>
            <a:picLocks noChangeAspect="1"/>
          </p:cNvPicPr>
          <p:nvPr/>
        </p:nvPicPr>
        <p:blipFill>
          <a:blip r:embed="rId4"/>
          <a:stretch>
            <a:fillRect/>
          </a:stretch>
        </p:blipFill>
        <p:spPr>
          <a:xfrm>
            <a:off x="9601104" y="4035829"/>
            <a:ext cx="2200464" cy="1563487"/>
          </a:xfrm>
          <a:prstGeom prst="rect">
            <a:avLst/>
          </a:prstGeom>
        </p:spPr>
      </p:pic>
      <p:pic>
        <p:nvPicPr>
          <p:cNvPr id="11" name="Image" descr="Image">
            <a:extLst>
              <a:ext uri="{FF2B5EF4-FFF2-40B4-BE49-F238E27FC236}">
                <a16:creationId xmlns:a16="http://schemas.microsoft.com/office/drawing/2014/main" id="{1ECABBD2-B153-0148-9C5A-9264F5912A86}"/>
              </a:ext>
            </a:extLst>
          </p:cNvPr>
          <p:cNvPicPr>
            <a:picLocks noChangeAspect="1"/>
          </p:cNvPicPr>
          <p:nvPr/>
        </p:nvPicPr>
        <p:blipFill>
          <a:blip r:embed="rId5"/>
          <a:stretch>
            <a:fillRect/>
          </a:stretch>
        </p:blipFill>
        <p:spPr>
          <a:xfrm>
            <a:off x="6280027" y="5827159"/>
            <a:ext cx="5722787" cy="404783"/>
          </a:xfrm>
          <a:prstGeom prst="rect">
            <a:avLst/>
          </a:prstGeom>
          <a:ln w="12700">
            <a:miter lim="400000"/>
          </a:ln>
        </p:spPr>
      </p:pic>
    </p:spTree>
    <p:extLst>
      <p:ext uri="{BB962C8B-B14F-4D97-AF65-F5344CB8AC3E}">
        <p14:creationId xmlns:p14="http://schemas.microsoft.com/office/powerpoint/2010/main" val="30457777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52ABB703-2B0E-4C3B-B4A2-F3973548E5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411685" y="634946"/>
            <a:ext cx="5127171" cy="1450757"/>
          </a:xfrm>
        </p:spPr>
        <p:txBody>
          <a:bodyPr>
            <a:normAutofit/>
          </a:bodyPr>
          <a:lstStyle/>
          <a:p>
            <a:r>
              <a:rPr lang="en-US" dirty="0"/>
              <a:t>Motivation</a:t>
            </a:r>
            <a:endParaRPr lang="en-GB" dirty="0"/>
          </a:p>
        </p:txBody>
      </p:sp>
      <p:pic>
        <p:nvPicPr>
          <p:cNvPr id="1026" name="Picture 2" descr="HumanCurrent on Twitter: &quot;&quot;All models are false, but some are useful.&quot; -  George E.P. Box #quote… &quot;">
            <a:extLst>
              <a:ext uri="{FF2B5EF4-FFF2-40B4-BE49-F238E27FC236}">
                <a16:creationId xmlns:a16="http://schemas.microsoft.com/office/drawing/2014/main" id="{E144B4E9-06A2-2749-849F-A00287CE01CC}"/>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43192" y="1227250"/>
            <a:ext cx="5451627" cy="4083458"/>
          </a:xfrm>
          <a:prstGeom prst="rect">
            <a:avLst/>
          </a:prstGeom>
          <a:noFill/>
          <a:extLst>
            <a:ext uri="{909E8E84-426E-40DD-AFC4-6F175D3DCCD1}">
              <a14:hiddenFill xmlns:a14="http://schemas.microsoft.com/office/drawing/2010/main">
                <a:solidFill>
                  <a:srgbClr val="FFFFFF"/>
                </a:solidFill>
              </a14:hiddenFill>
            </a:ext>
          </a:extLst>
        </p:spPr>
      </p:pic>
      <p:cxnSp>
        <p:nvCxnSpPr>
          <p:cNvPr id="73" name="Straight Connector 72">
            <a:extLst>
              <a:ext uri="{FF2B5EF4-FFF2-40B4-BE49-F238E27FC236}">
                <a16:creationId xmlns:a16="http://schemas.microsoft.com/office/drawing/2014/main" id="{9C21570E-E159-49A6-9891-FA397B7A92D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411684" y="2086188"/>
            <a:ext cx="4748808"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a:xfrm>
            <a:off x="6411684" y="2198914"/>
            <a:ext cx="5127172" cy="3670180"/>
          </a:xfrm>
        </p:spPr>
        <p:txBody>
          <a:bodyPr>
            <a:normAutofit fontScale="92500" lnSpcReduction="20000"/>
          </a:bodyPr>
          <a:lstStyle/>
          <a:p>
            <a:r>
              <a:rPr lang="en-GB" dirty="0"/>
              <a:t>So far we have mainly looked at transmission models from a theoretical point of view because the mechanistic arguments behind transmission models are plausible and, therefore, we expect that the behaviour of theoretical models gives insight into the real behaviour of epidemics.</a:t>
            </a:r>
          </a:p>
          <a:p>
            <a:r>
              <a:rPr lang="en-GB" dirty="0"/>
              <a:t>In this workshop, we revisit estimation from data (see workshop 2):</a:t>
            </a:r>
          </a:p>
          <a:p>
            <a:pPr marL="457200" indent="-457200">
              <a:buFont typeface="+mj-lt"/>
              <a:buAutoNum type="arabicPeriod"/>
            </a:pPr>
            <a:r>
              <a:rPr lang="en-GB" dirty="0"/>
              <a:t>We will test the compatibility of epidemic models with real epidemic data over an influenza season.</a:t>
            </a:r>
          </a:p>
          <a:p>
            <a:pPr marL="457200" indent="-457200">
              <a:buFont typeface="+mj-lt"/>
              <a:buAutoNum type="arabicPeriod"/>
            </a:pPr>
            <a:r>
              <a:rPr lang="en-GB" dirty="0"/>
              <a:t>We will estimate theoretically important quantities like R</a:t>
            </a:r>
            <a:r>
              <a:rPr lang="en-GB" baseline="-25000" dirty="0"/>
              <a:t>0</a:t>
            </a:r>
            <a:r>
              <a:rPr lang="en-GB" dirty="0"/>
              <a:t> from the season of influenza data.</a:t>
            </a:r>
          </a:p>
        </p:txBody>
      </p:sp>
      <p:sp>
        <p:nvSpPr>
          <p:cNvPr id="75" name="Rectangle 74">
            <a:extLst>
              <a:ext uri="{FF2B5EF4-FFF2-40B4-BE49-F238E27FC236}">
                <a16:creationId xmlns:a16="http://schemas.microsoft.com/office/drawing/2014/main" id="{E95DA498-D9A2-4DA9-B9DA-B3776E08CF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7" name="Rectangle 76">
            <a:extLst>
              <a:ext uri="{FF2B5EF4-FFF2-40B4-BE49-F238E27FC236}">
                <a16:creationId xmlns:a16="http://schemas.microsoft.com/office/drawing/2014/main" id="{82A73093-4B9D-420D-B17E-52293703A1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 name="Slide Number Placeholder 4"/>
          <p:cNvSpPr>
            <a:spLocks noGrp="1"/>
          </p:cNvSpPr>
          <p:nvPr>
            <p:ph type="sldNum" sz="quarter" idx="12"/>
          </p:nvPr>
        </p:nvSpPr>
        <p:spPr>
          <a:xfrm>
            <a:off x="9900458" y="6459785"/>
            <a:ext cx="1312025" cy="365125"/>
          </a:xfrm>
        </p:spPr>
        <p:txBody>
          <a:bodyPr>
            <a:normAutofit/>
          </a:bodyPr>
          <a:lstStyle/>
          <a:p>
            <a:pPr>
              <a:spcAft>
                <a:spcPts val="600"/>
              </a:spcAft>
            </a:pPr>
            <a:fld id="{C0B3A66A-FFE1-4A79-94A5-562B15C31147}" type="slidenum">
              <a:rPr lang="en-GB" smtClean="0"/>
              <a:pPr>
                <a:spcAft>
                  <a:spcPts val="600"/>
                </a:spcAft>
              </a:pPr>
              <a:t>3</a:t>
            </a:fld>
            <a:endParaRPr lang="en-GB"/>
          </a:p>
        </p:txBody>
      </p:sp>
    </p:spTree>
    <p:extLst>
      <p:ext uri="{BB962C8B-B14F-4D97-AF65-F5344CB8AC3E}">
        <p14:creationId xmlns:p14="http://schemas.microsoft.com/office/powerpoint/2010/main" val="41112757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4E4490D0-3672-446A-AC12-B4830333BD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3" name="Rectangle 72">
            <a:extLst>
              <a:ext uri="{FF2B5EF4-FFF2-40B4-BE49-F238E27FC236}">
                <a16:creationId xmlns:a16="http://schemas.microsoft.com/office/drawing/2014/main" id="{39CB82C2-DF65-4EC1-8280-F201D50F5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75" name="Straight Connector 74">
            <a:extLst>
              <a:ext uri="{FF2B5EF4-FFF2-40B4-BE49-F238E27FC236}">
                <a16:creationId xmlns:a16="http://schemas.microsoft.com/office/drawing/2014/main" id="{7E1D4427-852B-4B37-8E76-0E9F1810BA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77" name="Rectangle 76">
            <a:extLst>
              <a:ext uri="{FF2B5EF4-FFF2-40B4-BE49-F238E27FC236}">
                <a16:creationId xmlns:a16="http://schemas.microsoft.com/office/drawing/2014/main" id="{FA4CD5CB-D209-4D70-8CA4-629731C592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3EDF313-8D24-4B47-9AD8-97F80FE8F76C}"/>
              </a:ext>
            </a:extLst>
          </p:cNvPr>
          <p:cNvSpPr>
            <a:spLocks noGrp="1"/>
          </p:cNvSpPr>
          <p:nvPr>
            <p:ph type="title"/>
          </p:nvPr>
        </p:nvSpPr>
        <p:spPr>
          <a:xfrm>
            <a:off x="8141110" y="639097"/>
            <a:ext cx="3401961" cy="3686015"/>
          </a:xfrm>
        </p:spPr>
        <p:txBody>
          <a:bodyPr vert="horz" lIns="91440" tIns="45720" rIns="91440" bIns="45720" rtlCol="0" anchor="b">
            <a:normAutofit/>
          </a:bodyPr>
          <a:lstStyle/>
          <a:p>
            <a:r>
              <a:rPr lang="en-US" sz="4600">
                <a:solidFill>
                  <a:schemeClr val="tx1">
                    <a:lumMod val="85000"/>
                    <a:lumOff val="15000"/>
                  </a:schemeClr>
                </a:solidFill>
              </a:rPr>
              <a:t>High-level view of parameter inference for epidemic models</a:t>
            </a:r>
          </a:p>
        </p:txBody>
      </p:sp>
      <p:pic>
        <p:nvPicPr>
          <p:cNvPr id="1026" name="Picture 2">
            <a:extLst>
              <a:ext uri="{FF2B5EF4-FFF2-40B4-BE49-F238E27FC236}">
                <a16:creationId xmlns:a16="http://schemas.microsoft.com/office/drawing/2014/main" id="{F221CD66-FEB7-A346-94B3-37C2070D1A66}"/>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20670" y="640081"/>
            <a:ext cx="6738874" cy="5054156"/>
          </a:xfrm>
          <a:prstGeom prst="rect">
            <a:avLst/>
          </a:prstGeom>
          <a:noFill/>
          <a:extLst>
            <a:ext uri="{909E8E84-426E-40DD-AFC4-6F175D3DCCD1}">
              <a14:hiddenFill xmlns:a14="http://schemas.microsoft.com/office/drawing/2010/main">
                <a:solidFill>
                  <a:srgbClr val="FFFFFF"/>
                </a:solidFill>
              </a14:hiddenFill>
            </a:ext>
          </a:extLst>
        </p:spPr>
      </p:pic>
      <p:cxnSp>
        <p:nvCxnSpPr>
          <p:cNvPr id="79" name="Straight Connector 78">
            <a:extLst>
              <a:ext uri="{FF2B5EF4-FFF2-40B4-BE49-F238E27FC236}">
                <a16:creationId xmlns:a16="http://schemas.microsoft.com/office/drawing/2014/main" id="{5C6A2BAE-B461-4B55-8E1F-0722ABDD13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209305" y="4343400"/>
            <a:ext cx="320040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81" name="Rectangle 80">
            <a:extLst>
              <a:ext uri="{FF2B5EF4-FFF2-40B4-BE49-F238E27FC236}">
                <a16:creationId xmlns:a16="http://schemas.microsoft.com/office/drawing/2014/main" id="{B4C27B90-DF2B-4D00-BA07-18ED774CD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3" name="Rectangle 82">
            <a:extLst>
              <a:ext uri="{FF2B5EF4-FFF2-40B4-BE49-F238E27FC236}">
                <a16:creationId xmlns:a16="http://schemas.microsoft.com/office/drawing/2014/main" id="{593ACC25-C262-417A-8AA9-0641C772BD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 name="Slide Number Placeholder 4">
            <a:extLst>
              <a:ext uri="{FF2B5EF4-FFF2-40B4-BE49-F238E27FC236}">
                <a16:creationId xmlns:a16="http://schemas.microsoft.com/office/drawing/2014/main" id="{9F20B757-68FC-4BBA-9BCF-8229B1CEB750}"/>
              </a:ext>
            </a:extLst>
          </p:cNvPr>
          <p:cNvSpPr>
            <a:spLocks noGrp="1"/>
          </p:cNvSpPr>
          <p:nvPr>
            <p:ph type="sldNum" sz="quarter" idx="12"/>
          </p:nvPr>
        </p:nvSpPr>
        <p:spPr>
          <a:xfrm>
            <a:off x="9900458" y="6459785"/>
            <a:ext cx="1312025" cy="365125"/>
          </a:xfrm>
        </p:spPr>
        <p:txBody>
          <a:bodyPr vert="horz" lIns="91440" tIns="45720" rIns="91440" bIns="45720" rtlCol="0" anchor="ctr">
            <a:normAutofit/>
          </a:bodyPr>
          <a:lstStyle/>
          <a:p>
            <a:pPr>
              <a:spcAft>
                <a:spcPts val="600"/>
              </a:spcAft>
            </a:pPr>
            <a:fld id="{C0B3A66A-FFE1-4A79-94A5-562B15C31147}" type="slidenum">
              <a:rPr lang="en-US" smtClean="0"/>
              <a:pPr>
                <a:spcAft>
                  <a:spcPts val="600"/>
                </a:spcAft>
              </a:pPr>
              <a:t>4</a:t>
            </a:fld>
            <a:endParaRPr lang="en-US"/>
          </a:p>
        </p:txBody>
      </p:sp>
    </p:spTree>
    <p:extLst>
      <p:ext uri="{BB962C8B-B14F-4D97-AF65-F5344CB8AC3E}">
        <p14:creationId xmlns:p14="http://schemas.microsoft.com/office/powerpoint/2010/main" val="4918286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3" name="Rectangle 72">
            <a:extLst>
              <a:ext uri="{FF2B5EF4-FFF2-40B4-BE49-F238E27FC236}">
                <a16:creationId xmlns:a16="http://schemas.microsoft.com/office/drawing/2014/main" id="{E5958DBC-F4DA-42A8-8C52-860179790E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144679" y="634946"/>
            <a:ext cx="6405063" cy="1450757"/>
          </a:xfrm>
        </p:spPr>
        <p:txBody>
          <a:bodyPr vert="horz" lIns="91440" tIns="45720" rIns="91440" bIns="45720" rtlCol="0" anchor="b">
            <a:normAutofit/>
          </a:bodyPr>
          <a:lstStyle/>
          <a:p>
            <a:r>
              <a:rPr lang="en-US" dirty="0"/>
              <a:t>Influenza hospitalization data</a:t>
            </a:r>
            <a:endParaRPr lang="en-US"/>
          </a:p>
        </p:txBody>
      </p:sp>
      <p:pic>
        <p:nvPicPr>
          <p:cNvPr id="2050" name="Picture 2" descr="Minnesota - Wikipedia">
            <a:extLst>
              <a:ext uri="{FF2B5EF4-FFF2-40B4-BE49-F238E27FC236}">
                <a16:creationId xmlns:a16="http://schemas.microsoft.com/office/drawing/2014/main" id="{D280B8FE-96EC-FC4E-94C3-A8F1428D2E0F}"/>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50648" y="581098"/>
            <a:ext cx="3986998" cy="2476136"/>
          </a:xfrm>
          <a:prstGeom prst="rect">
            <a:avLst/>
          </a:prstGeom>
          <a:noFill/>
          <a:extLst>
            <a:ext uri="{909E8E84-426E-40DD-AFC4-6F175D3DCCD1}">
              <a14:hiddenFill xmlns:a14="http://schemas.microsoft.com/office/drawing/2010/main">
                <a:solidFill>
                  <a:srgbClr val="FFFFFF"/>
                </a:solidFill>
              </a14:hiddenFill>
            </a:ext>
          </a:extLst>
        </p:spPr>
      </p:pic>
      <p:cxnSp>
        <p:nvCxnSpPr>
          <p:cNvPr id="75" name="Straight Connector 74">
            <a:extLst>
              <a:ext uri="{FF2B5EF4-FFF2-40B4-BE49-F238E27FC236}">
                <a16:creationId xmlns:a16="http://schemas.microsoft.com/office/drawing/2014/main" id="{79FCC9A9-2031-4283-9B27-34B62BB7F30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181247" y="2086188"/>
            <a:ext cx="585216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pic>
        <p:nvPicPr>
          <p:cNvPr id="2052" name="Picture 4">
            <a:extLst>
              <a:ext uri="{FF2B5EF4-FFF2-40B4-BE49-F238E27FC236}">
                <a16:creationId xmlns:a16="http://schemas.microsoft.com/office/drawing/2014/main" id="{F841067E-B893-A045-B30B-CF1EBE79721F}"/>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94715" y="3187070"/>
            <a:ext cx="4355250" cy="311400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EBE9E261-0433-A145-89DF-84497C20E0EA}"/>
              </a:ext>
            </a:extLst>
          </p:cNvPr>
          <p:cNvSpPr/>
          <p:nvPr/>
        </p:nvSpPr>
        <p:spPr>
          <a:xfrm>
            <a:off x="5144679" y="2198914"/>
            <a:ext cx="6405063" cy="3670180"/>
          </a:xfrm>
          <a:prstGeom prst="rect">
            <a:avLst/>
          </a:prstGeom>
        </p:spPr>
        <p:txBody>
          <a:bodyPr vert="horz" lIns="0" tIns="45720" rIns="0" bIns="45720" rtlCol="0">
            <a:normAutofit/>
          </a:bodyPr>
          <a:lstStyle/>
          <a:p>
            <a:pPr marL="285750" indent="-285750">
              <a:lnSpc>
                <a:spcPct val="90000"/>
              </a:lnSpc>
              <a:spcAft>
                <a:spcPts val="600"/>
              </a:spcAft>
              <a:buClr>
                <a:schemeClr val="accent1"/>
              </a:buClr>
              <a:buFont typeface="Arial" panose="020B0604020202020204" pitchFamily="34" charset="0"/>
              <a:buChar char="•"/>
            </a:pPr>
            <a:r>
              <a:rPr lang="en-US" dirty="0"/>
              <a:t>CDC influenza surveillance covers around 55% of the population of Minnesota state.</a:t>
            </a:r>
          </a:p>
          <a:p>
            <a:pPr marL="285750" indent="-285750">
              <a:lnSpc>
                <a:spcPct val="90000"/>
              </a:lnSpc>
              <a:spcAft>
                <a:spcPts val="600"/>
              </a:spcAft>
              <a:buClr>
                <a:schemeClr val="accent1"/>
              </a:buClr>
              <a:buFont typeface="Arial" panose="020B0604020202020204" pitchFamily="34" charset="0"/>
              <a:buChar char="•"/>
            </a:pPr>
            <a:r>
              <a:rPr lang="en-US" dirty="0"/>
              <a:t>They report hospitalization for influenza, with confirmatory test, as weekly incidence per 100,000 people in surveillance population.</a:t>
            </a:r>
          </a:p>
          <a:p>
            <a:pPr marL="285750" indent="-285750">
              <a:lnSpc>
                <a:spcPct val="90000"/>
              </a:lnSpc>
              <a:spcAft>
                <a:spcPts val="600"/>
              </a:spcAft>
              <a:buClr>
                <a:schemeClr val="accent1"/>
              </a:buClr>
              <a:buFont typeface="Arial" panose="020B0604020202020204" pitchFamily="34" charset="0"/>
              <a:buChar char="•"/>
            </a:pPr>
            <a:r>
              <a:rPr lang="en-US" dirty="0"/>
              <a:t>We will focus on the 2017-2018 influenza season.</a:t>
            </a:r>
          </a:p>
          <a:p>
            <a:pPr marL="285750" indent="-285750">
              <a:lnSpc>
                <a:spcPct val="90000"/>
              </a:lnSpc>
              <a:spcAft>
                <a:spcPts val="600"/>
              </a:spcAft>
              <a:buClr>
                <a:schemeClr val="accent1"/>
              </a:buClr>
              <a:buFont typeface="Arial" panose="020B0604020202020204" pitchFamily="34" charset="0"/>
              <a:buChar char="•"/>
            </a:pPr>
            <a:r>
              <a:rPr lang="en-US" dirty="0"/>
              <a:t>Data runs for 30 weeks in the influenza season (week 1 starts 2</a:t>
            </a:r>
            <a:r>
              <a:rPr lang="en-US" baseline="30000" dirty="0"/>
              <a:t>nd</a:t>
            </a:r>
            <a:r>
              <a:rPr lang="en-US" dirty="0"/>
              <a:t> Oct 2017).</a:t>
            </a:r>
            <a:endParaRPr lang="en-US" dirty="0">
              <a:solidFill>
                <a:schemeClr val="tx1">
                  <a:lumMod val="75000"/>
                  <a:lumOff val="25000"/>
                </a:schemeClr>
              </a:solidFill>
              <a:hlinkClick r:id="rId4"/>
            </a:endParaRPr>
          </a:p>
          <a:p>
            <a:pPr>
              <a:lnSpc>
                <a:spcPct val="90000"/>
              </a:lnSpc>
              <a:spcAft>
                <a:spcPts val="600"/>
              </a:spcAft>
              <a:buClr>
                <a:schemeClr val="accent1"/>
              </a:buClr>
              <a:buFont typeface="Calibri" panose="020F0502020204030204" pitchFamily="34" charset="0"/>
            </a:pPr>
            <a:endParaRPr lang="en-US" dirty="0">
              <a:solidFill>
                <a:schemeClr val="tx1">
                  <a:lumMod val="75000"/>
                  <a:lumOff val="25000"/>
                </a:schemeClr>
              </a:solidFill>
              <a:hlinkClick r:id="rId4"/>
            </a:endParaRPr>
          </a:p>
          <a:p>
            <a:pPr>
              <a:lnSpc>
                <a:spcPct val="90000"/>
              </a:lnSpc>
              <a:spcAft>
                <a:spcPts val="600"/>
              </a:spcAft>
              <a:buClr>
                <a:schemeClr val="accent1"/>
              </a:buClr>
              <a:buFont typeface="Calibri" panose="020F0502020204030204" pitchFamily="34" charset="0"/>
            </a:pPr>
            <a:r>
              <a:rPr lang="en-US" dirty="0">
                <a:solidFill>
                  <a:schemeClr val="tx1">
                    <a:lumMod val="75000"/>
                    <a:lumOff val="25000"/>
                  </a:schemeClr>
                </a:solidFill>
                <a:hlinkClick r:id="rId4"/>
              </a:rPr>
              <a:t>https://www.cdc.gov/flu/weekly/influenza-hospitalization-surveillance.htm</a:t>
            </a:r>
            <a:endParaRPr lang="en-US" dirty="0">
              <a:solidFill>
                <a:schemeClr val="tx1">
                  <a:lumMod val="75000"/>
                  <a:lumOff val="25000"/>
                </a:schemeClr>
              </a:solidFill>
            </a:endParaRPr>
          </a:p>
        </p:txBody>
      </p:sp>
      <p:sp>
        <p:nvSpPr>
          <p:cNvPr id="77" name="Rectangle 76">
            <a:extLst>
              <a:ext uri="{FF2B5EF4-FFF2-40B4-BE49-F238E27FC236}">
                <a16:creationId xmlns:a16="http://schemas.microsoft.com/office/drawing/2014/main" id="{51DDD252-D7C8-4CE5-9C61-D60D722BC2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9" name="Rectangle 78">
            <a:extLst>
              <a:ext uri="{FF2B5EF4-FFF2-40B4-BE49-F238E27FC236}">
                <a16:creationId xmlns:a16="http://schemas.microsoft.com/office/drawing/2014/main" id="{2FBD75F5-C49C-4F6A-8D43-7A5939C233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 name="Slide Number Placeholder 4"/>
          <p:cNvSpPr>
            <a:spLocks noGrp="1"/>
          </p:cNvSpPr>
          <p:nvPr>
            <p:ph type="sldNum" sz="quarter" idx="12"/>
          </p:nvPr>
        </p:nvSpPr>
        <p:spPr>
          <a:xfrm>
            <a:off x="9900458" y="6459785"/>
            <a:ext cx="1312025" cy="365125"/>
          </a:xfrm>
        </p:spPr>
        <p:txBody>
          <a:bodyPr vert="horz" lIns="91440" tIns="45720" rIns="91440" bIns="45720" rtlCol="0" anchor="ctr">
            <a:normAutofit/>
          </a:bodyPr>
          <a:lstStyle/>
          <a:p>
            <a:pPr defTabSz="457200">
              <a:spcAft>
                <a:spcPts val="600"/>
              </a:spcAft>
            </a:pPr>
            <a:fld id="{C0B3A66A-FFE1-4A79-94A5-562B15C31147}" type="slidenum">
              <a:rPr lang="en-US" smtClean="0"/>
              <a:pPr defTabSz="457200">
                <a:spcAft>
                  <a:spcPts val="600"/>
                </a:spcAft>
              </a:pPr>
              <a:t>5</a:t>
            </a:fld>
            <a:endParaRPr lang="en-US"/>
          </a:p>
        </p:txBody>
      </p:sp>
    </p:spTree>
    <p:extLst>
      <p:ext uri="{BB962C8B-B14F-4D97-AF65-F5344CB8AC3E}">
        <p14:creationId xmlns:p14="http://schemas.microsoft.com/office/powerpoint/2010/main" val="6103320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Try yourself…</a:t>
            </a:r>
          </a:p>
        </p:txBody>
      </p:sp>
      <p:sp>
        <p:nvSpPr>
          <p:cNvPr id="5" name="Slide Number Placeholder 4"/>
          <p:cNvSpPr>
            <a:spLocks noGrp="1"/>
          </p:cNvSpPr>
          <p:nvPr>
            <p:ph type="sldNum" sz="quarter" idx="12"/>
          </p:nvPr>
        </p:nvSpPr>
        <p:spPr/>
        <p:txBody>
          <a:bodyPr/>
          <a:lstStyle/>
          <a:p>
            <a:fld id="{C0B3A66A-FFE1-4A79-94A5-562B15C31147}" type="slidenum">
              <a:rPr lang="en-GB" smtClean="0"/>
              <a:t>6</a:t>
            </a:fld>
            <a:endParaRPr lang="en-GB"/>
          </a:p>
        </p:txBody>
      </p:sp>
      <p:sp>
        <p:nvSpPr>
          <p:cNvPr id="3" name="Rectangle 2">
            <a:extLst>
              <a:ext uri="{FF2B5EF4-FFF2-40B4-BE49-F238E27FC236}">
                <a16:creationId xmlns:a16="http://schemas.microsoft.com/office/drawing/2014/main" id="{9E98417B-1DC3-5846-8920-708DA699FA58}"/>
              </a:ext>
            </a:extLst>
          </p:cNvPr>
          <p:cNvSpPr/>
          <p:nvPr/>
        </p:nvSpPr>
        <p:spPr>
          <a:xfrm>
            <a:off x="1097280" y="2139622"/>
            <a:ext cx="6096000" cy="590931"/>
          </a:xfrm>
          <a:prstGeom prst="rect">
            <a:avLst/>
          </a:prstGeom>
        </p:spPr>
        <p:txBody>
          <a:bodyPr>
            <a:spAutoFit/>
          </a:bodyPr>
          <a:lstStyle/>
          <a:p>
            <a:pPr>
              <a:lnSpc>
                <a:spcPct val="90000"/>
              </a:lnSpc>
              <a:spcAft>
                <a:spcPts val="600"/>
              </a:spcAft>
              <a:buClr>
                <a:schemeClr val="accent1"/>
              </a:buClr>
              <a:buFont typeface="Calibri" panose="020F0502020204030204" pitchFamily="34" charset="0"/>
            </a:pPr>
            <a:r>
              <a:rPr lang="en-US" dirty="0">
                <a:solidFill>
                  <a:schemeClr val="tx1">
                    <a:lumMod val="75000"/>
                    <a:lumOff val="25000"/>
                  </a:schemeClr>
                </a:solidFill>
                <a:hlinkClick r:id="rId2"/>
              </a:rPr>
              <a:t>https://www.cdc.gov/flu/weekly/influenza-hospitalization-surveillance.htm</a:t>
            </a:r>
            <a:endParaRPr lang="en-US" dirty="0">
              <a:solidFill>
                <a:schemeClr val="tx1">
                  <a:lumMod val="75000"/>
                  <a:lumOff val="25000"/>
                </a:schemeClr>
              </a:solidFill>
            </a:endParaRPr>
          </a:p>
        </p:txBody>
      </p:sp>
      <p:pic>
        <p:nvPicPr>
          <p:cNvPr id="12" name="Picture 11" descr="Graphical user interface, text, application&#10;&#10;Description automatically generated">
            <a:extLst>
              <a:ext uri="{FF2B5EF4-FFF2-40B4-BE49-F238E27FC236}">
                <a16:creationId xmlns:a16="http://schemas.microsoft.com/office/drawing/2014/main" id="{DDFF4C4B-FD94-804F-949E-7F518C14D8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7280" y="3127114"/>
            <a:ext cx="10336342" cy="2537558"/>
          </a:xfrm>
          <a:prstGeom prst="rect">
            <a:avLst/>
          </a:prstGeom>
        </p:spPr>
      </p:pic>
    </p:spTree>
    <p:extLst>
      <p:ext uri="{BB962C8B-B14F-4D97-AF65-F5344CB8AC3E}">
        <p14:creationId xmlns:p14="http://schemas.microsoft.com/office/powerpoint/2010/main" val="26746972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Choosing transmission models to fit to influenza data: Seasonality</a:t>
            </a:r>
          </a:p>
        </p:txBody>
      </p:sp>
      <p:sp>
        <p:nvSpPr>
          <p:cNvPr id="5" name="Slide Number Placeholder 4"/>
          <p:cNvSpPr>
            <a:spLocks noGrp="1"/>
          </p:cNvSpPr>
          <p:nvPr>
            <p:ph type="sldNum" sz="quarter" idx="12"/>
          </p:nvPr>
        </p:nvSpPr>
        <p:spPr/>
        <p:txBody>
          <a:bodyPr/>
          <a:lstStyle/>
          <a:p>
            <a:fld id="{C0B3A66A-FFE1-4A79-94A5-562B15C31147}" type="slidenum">
              <a:rPr lang="en-GB" smtClean="0"/>
              <a:t>7</a:t>
            </a:fld>
            <a:endParaRPr lang="en-GB"/>
          </a:p>
        </p:txBody>
      </p:sp>
      <p:pic>
        <p:nvPicPr>
          <p:cNvPr id="7" name="Picture 6">
            <a:extLst>
              <a:ext uri="{FF2B5EF4-FFF2-40B4-BE49-F238E27FC236}">
                <a16:creationId xmlns:a16="http://schemas.microsoft.com/office/drawing/2014/main" id="{B53DE1C7-86CA-934C-9E23-108E266BD32E}"/>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7280" y="2628920"/>
            <a:ext cx="5466468" cy="3644312"/>
          </a:xfrm>
          <a:prstGeom prst="rect">
            <a:avLst/>
          </a:prstGeom>
        </p:spPr>
      </p:pic>
      <p:pic>
        <p:nvPicPr>
          <p:cNvPr id="10" name="Picture 9">
            <a:extLst>
              <a:ext uri="{FF2B5EF4-FFF2-40B4-BE49-F238E27FC236}">
                <a16:creationId xmlns:a16="http://schemas.microsoft.com/office/drawing/2014/main" id="{39B59623-03B0-FD4D-BC37-D7A76618CBC6}"/>
              </a:ext>
            </a:extLst>
          </p:cNvPr>
          <p:cNvPicPr>
            <a:picLocks noChangeAspect="1"/>
          </p:cNvPicPr>
          <p:nvPr/>
        </p:nvPicPr>
        <p:blipFill>
          <a:blip r:embed="rId3"/>
          <a:stretch>
            <a:fillRect/>
          </a:stretch>
        </p:blipFill>
        <p:spPr>
          <a:xfrm>
            <a:off x="1555750" y="2065665"/>
            <a:ext cx="4540250" cy="234950"/>
          </a:xfrm>
          <a:prstGeom prst="rect">
            <a:avLst/>
          </a:prstGeom>
        </p:spPr>
      </p:pic>
      <p:sp>
        <p:nvSpPr>
          <p:cNvPr id="11" name="TextBox 10">
            <a:extLst>
              <a:ext uri="{FF2B5EF4-FFF2-40B4-BE49-F238E27FC236}">
                <a16:creationId xmlns:a16="http://schemas.microsoft.com/office/drawing/2014/main" id="{5020A445-0EA6-6947-BB4F-1A08ACC82EA8}"/>
              </a:ext>
            </a:extLst>
          </p:cNvPr>
          <p:cNvSpPr txBox="1"/>
          <p:nvPr/>
        </p:nvSpPr>
        <p:spPr>
          <a:xfrm>
            <a:off x="7068630" y="3175243"/>
            <a:ext cx="4143853" cy="1846659"/>
          </a:xfrm>
          <a:prstGeom prst="rect">
            <a:avLst/>
          </a:prstGeom>
          <a:noFill/>
        </p:spPr>
        <p:txBody>
          <a:bodyPr wrap="square" rtlCol="0">
            <a:spAutoFit/>
          </a:bodyPr>
          <a:lstStyle/>
          <a:p>
            <a:r>
              <a:rPr lang="en-US" sz="3800" dirty="0"/>
              <a:t>For models without seasonality: </a:t>
            </a:r>
          </a:p>
          <a:p>
            <a:r>
              <a:rPr lang="en-US" sz="3800" dirty="0"/>
              <a:t>fix xi = 0.</a:t>
            </a:r>
          </a:p>
        </p:txBody>
      </p:sp>
    </p:spTree>
    <p:extLst>
      <p:ext uri="{BB962C8B-B14F-4D97-AF65-F5344CB8AC3E}">
        <p14:creationId xmlns:p14="http://schemas.microsoft.com/office/powerpoint/2010/main" val="38899845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Choosing transmission models to fit to influenza data: Population size</a:t>
            </a:r>
          </a:p>
        </p:txBody>
      </p:sp>
      <p:sp>
        <p:nvSpPr>
          <p:cNvPr id="5" name="Slide Number Placeholder 4"/>
          <p:cNvSpPr>
            <a:spLocks noGrp="1"/>
          </p:cNvSpPr>
          <p:nvPr>
            <p:ph type="sldNum" sz="quarter" idx="12"/>
          </p:nvPr>
        </p:nvSpPr>
        <p:spPr/>
        <p:txBody>
          <a:bodyPr/>
          <a:lstStyle/>
          <a:p>
            <a:fld id="{C0B3A66A-FFE1-4A79-94A5-562B15C31147}" type="slidenum">
              <a:rPr lang="en-GB" smtClean="0"/>
              <a:t>8</a:t>
            </a:fld>
            <a:endParaRPr lang="en-GB"/>
          </a:p>
        </p:txBody>
      </p:sp>
      <p:sp>
        <p:nvSpPr>
          <p:cNvPr id="11" name="TextBox 10">
            <a:extLst>
              <a:ext uri="{FF2B5EF4-FFF2-40B4-BE49-F238E27FC236}">
                <a16:creationId xmlns:a16="http://schemas.microsoft.com/office/drawing/2014/main" id="{5020A445-0EA6-6947-BB4F-1A08ACC82EA8}"/>
              </a:ext>
            </a:extLst>
          </p:cNvPr>
          <p:cNvSpPr txBox="1"/>
          <p:nvPr/>
        </p:nvSpPr>
        <p:spPr>
          <a:xfrm>
            <a:off x="7068630" y="2946643"/>
            <a:ext cx="4143853" cy="1938992"/>
          </a:xfrm>
          <a:prstGeom prst="rect">
            <a:avLst/>
          </a:prstGeom>
          <a:noFill/>
        </p:spPr>
        <p:txBody>
          <a:bodyPr wrap="square" rtlCol="0">
            <a:spAutoFit/>
          </a:bodyPr>
          <a:lstStyle/>
          <a:p>
            <a:r>
              <a:rPr lang="en-US" sz="2400" dirty="0"/>
              <a:t>Does CDC surveillance represent a sub-sample of a Minnesotan epidemic or the whole sample of a local epidemic?</a:t>
            </a:r>
          </a:p>
        </p:txBody>
      </p:sp>
      <p:pic>
        <p:nvPicPr>
          <p:cNvPr id="4" name="Picture 3" descr="Chart, line chart&#10;&#10;Description automatically generated">
            <a:extLst>
              <a:ext uri="{FF2B5EF4-FFF2-40B4-BE49-F238E27FC236}">
                <a16:creationId xmlns:a16="http://schemas.microsoft.com/office/drawing/2014/main" id="{6D78204B-F8EA-DA4E-8EEA-095214AC11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7965" y="2006179"/>
            <a:ext cx="6205069" cy="4136713"/>
          </a:xfrm>
          <a:prstGeom prst="rect">
            <a:avLst/>
          </a:prstGeom>
        </p:spPr>
      </p:pic>
    </p:spTree>
    <p:extLst>
      <p:ext uri="{BB962C8B-B14F-4D97-AF65-F5344CB8AC3E}">
        <p14:creationId xmlns:p14="http://schemas.microsoft.com/office/powerpoint/2010/main" val="5191929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Basic influenza transmission model</a:t>
            </a:r>
          </a:p>
        </p:txBody>
      </p:sp>
      <p:sp>
        <p:nvSpPr>
          <p:cNvPr id="5" name="Slide Number Placeholder 4"/>
          <p:cNvSpPr>
            <a:spLocks noGrp="1"/>
          </p:cNvSpPr>
          <p:nvPr>
            <p:ph type="sldNum" sz="quarter" idx="12"/>
          </p:nvPr>
        </p:nvSpPr>
        <p:spPr/>
        <p:txBody>
          <a:bodyPr/>
          <a:lstStyle/>
          <a:p>
            <a:fld id="{C0B3A66A-FFE1-4A79-94A5-562B15C31147}" type="slidenum">
              <a:rPr lang="en-GB" smtClean="0"/>
              <a:t>9</a:t>
            </a:fld>
            <a:endParaRPr lang="en-GB"/>
          </a:p>
        </p:txBody>
      </p:sp>
      <p:pic>
        <p:nvPicPr>
          <p:cNvPr id="6" name="Picture 2">
            <a:extLst>
              <a:ext uri="{FF2B5EF4-FFF2-40B4-BE49-F238E27FC236}">
                <a16:creationId xmlns:a16="http://schemas.microsoft.com/office/drawing/2014/main" id="{BA04D37E-BE69-944C-A340-F91097A809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82800" y="2145752"/>
            <a:ext cx="8026400" cy="11430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AE48654A-3FBF-D042-87AB-49CC037EAF23}"/>
              </a:ext>
            </a:extLst>
          </p:cNvPr>
          <p:cNvPicPr>
            <a:picLocks noChangeAspect="1"/>
          </p:cNvPicPr>
          <p:nvPr/>
        </p:nvPicPr>
        <p:blipFill>
          <a:blip r:embed="rId3"/>
          <a:stretch>
            <a:fillRect/>
          </a:stretch>
        </p:blipFill>
        <p:spPr>
          <a:xfrm>
            <a:off x="3203048" y="2818633"/>
            <a:ext cx="876531" cy="514788"/>
          </a:xfrm>
          <a:prstGeom prst="rect">
            <a:avLst/>
          </a:prstGeom>
        </p:spPr>
      </p:pic>
      <p:pic>
        <p:nvPicPr>
          <p:cNvPr id="7" name="Picture 6">
            <a:extLst>
              <a:ext uri="{FF2B5EF4-FFF2-40B4-BE49-F238E27FC236}">
                <a16:creationId xmlns:a16="http://schemas.microsoft.com/office/drawing/2014/main" id="{4FDAEAEE-4CF0-B04B-B2D1-B370BC901480}"/>
              </a:ext>
            </a:extLst>
          </p:cNvPr>
          <p:cNvPicPr>
            <a:picLocks noChangeAspect="1"/>
          </p:cNvPicPr>
          <p:nvPr/>
        </p:nvPicPr>
        <p:blipFill>
          <a:blip r:embed="rId4"/>
          <a:stretch>
            <a:fillRect/>
          </a:stretch>
        </p:blipFill>
        <p:spPr>
          <a:xfrm>
            <a:off x="5877169" y="3072852"/>
            <a:ext cx="254000" cy="203200"/>
          </a:xfrm>
          <a:prstGeom prst="rect">
            <a:avLst/>
          </a:prstGeom>
        </p:spPr>
      </p:pic>
      <p:pic>
        <p:nvPicPr>
          <p:cNvPr id="8" name="Picture 7">
            <a:extLst>
              <a:ext uri="{FF2B5EF4-FFF2-40B4-BE49-F238E27FC236}">
                <a16:creationId xmlns:a16="http://schemas.microsoft.com/office/drawing/2014/main" id="{31691BD7-C572-1E4A-9B88-F172A77C7098}"/>
              </a:ext>
            </a:extLst>
          </p:cNvPr>
          <p:cNvPicPr>
            <a:picLocks noChangeAspect="1"/>
          </p:cNvPicPr>
          <p:nvPr/>
        </p:nvPicPr>
        <p:blipFill>
          <a:blip r:embed="rId5"/>
          <a:stretch>
            <a:fillRect/>
          </a:stretch>
        </p:blipFill>
        <p:spPr>
          <a:xfrm>
            <a:off x="8290168" y="3072852"/>
            <a:ext cx="254000" cy="317500"/>
          </a:xfrm>
          <a:prstGeom prst="rect">
            <a:avLst/>
          </a:prstGeom>
        </p:spPr>
      </p:pic>
      <p:pic>
        <p:nvPicPr>
          <p:cNvPr id="10" name="Picture 9">
            <a:extLst>
              <a:ext uri="{FF2B5EF4-FFF2-40B4-BE49-F238E27FC236}">
                <a16:creationId xmlns:a16="http://schemas.microsoft.com/office/drawing/2014/main" id="{9F74880C-2A3C-5844-BFEB-D8F114B0C770}"/>
              </a:ext>
            </a:extLst>
          </p:cNvPr>
          <p:cNvPicPr>
            <a:picLocks noChangeAspect="1"/>
          </p:cNvPicPr>
          <p:nvPr/>
        </p:nvPicPr>
        <p:blipFill>
          <a:blip r:embed="rId6"/>
          <a:stretch>
            <a:fillRect/>
          </a:stretch>
        </p:blipFill>
        <p:spPr>
          <a:xfrm>
            <a:off x="1983963" y="3818928"/>
            <a:ext cx="3314700" cy="431800"/>
          </a:xfrm>
          <a:prstGeom prst="rect">
            <a:avLst/>
          </a:prstGeom>
        </p:spPr>
      </p:pic>
      <p:pic>
        <p:nvPicPr>
          <p:cNvPr id="11" name="Picture 10">
            <a:extLst>
              <a:ext uri="{FF2B5EF4-FFF2-40B4-BE49-F238E27FC236}">
                <a16:creationId xmlns:a16="http://schemas.microsoft.com/office/drawing/2014/main" id="{64EAA0A9-5823-5947-84CD-FB7103AAB3BF}"/>
              </a:ext>
            </a:extLst>
          </p:cNvPr>
          <p:cNvPicPr>
            <a:picLocks noChangeAspect="1"/>
          </p:cNvPicPr>
          <p:nvPr/>
        </p:nvPicPr>
        <p:blipFill>
          <a:blip r:embed="rId7"/>
          <a:stretch>
            <a:fillRect/>
          </a:stretch>
        </p:blipFill>
        <p:spPr>
          <a:xfrm>
            <a:off x="6893339" y="3850678"/>
            <a:ext cx="2159000" cy="368300"/>
          </a:xfrm>
          <a:prstGeom prst="rect">
            <a:avLst/>
          </a:prstGeom>
        </p:spPr>
      </p:pic>
      <p:sp>
        <p:nvSpPr>
          <p:cNvPr id="13" name="TextBox 12">
            <a:extLst>
              <a:ext uri="{FF2B5EF4-FFF2-40B4-BE49-F238E27FC236}">
                <a16:creationId xmlns:a16="http://schemas.microsoft.com/office/drawing/2014/main" id="{7ACC476A-8598-DF4A-AA2F-A2D06DA23BC7}"/>
              </a:ext>
            </a:extLst>
          </p:cNvPr>
          <p:cNvSpPr txBox="1"/>
          <p:nvPr/>
        </p:nvSpPr>
        <p:spPr>
          <a:xfrm>
            <a:off x="1097280" y="4614203"/>
            <a:ext cx="9819249" cy="1477328"/>
          </a:xfrm>
          <a:prstGeom prst="rect">
            <a:avLst/>
          </a:prstGeom>
          <a:noFill/>
        </p:spPr>
        <p:txBody>
          <a:bodyPr wrap="square" rtlCol="0">
            <a:spAutoFit/>
          </a:bodyPr>
          <a:lstStyle/>
          <a:p>
            <a:r>
              <a:rPr lang="en-US" dirty="0"/>
              <a:t>We consider 4 variants of the model:</a:t>
            </a:r>
          </a:p>
          <a:p>
            <a:pPr marL="285750" indent="-285750">
              <a:buFont typeface="Arial" panose="020B0604020202020204" pitchFamily="34" charset="0"/>
              <a:buChar char="•"/>
            </a:pPr>
            <a:r>
              <a:rPr lang="en-US" dirty="0"/>
              <a:t>Full model</a:t>
            </a:r>
          </a:p>
          <a:p>
            <a:pPr marL="285750" indent="-285750">
              <a:buFont typeface="Arial" panose="020B0604020202020204" pitchFamily="34" charset="0"/>
              <a:buChar char="•"/>
            </a:pPr>
            <a:r>
              <a:rPr lang="en-US" dirty="0"/>
              <a:t>Seasonal model with </a:t>
            </a:r>
            <a:r>
              <a:rPr lang="en-US" dirty="0" err="1"/>
              <a:t>P</a:t>
            </a:r>
            <a:r>
              <a:rPr lang="en-US" baseline="-25000" dirty="0" err="1"/>
              <a:t>eff</a:t>
            </a:r>
            <a:r>
              <a:rPr lang="en-US" dirty="0"/>
              <a:t> = 1 (state-wide transmission model).</a:t>
            </a:r>
          </a:p>
          <a:p>
            <a:pPr marL="285750" indent="-285750">
              <a:buFont typeface="Arial" panose="020B0604020202020204" pitchFamily="34" charset="0"/>
              <a:buChar char="•"/>
            </a:pPr>
            <a:r>
              <a:rPr lang="en-US" dirty="0"/>
              <a:t>Seasonal model with </a:t>
            </a:r>
            <a:r>
              <a:rPr lang="en-US" dirty="0" err="1"/>
              <a:t>P</a:t>
            </a:r>
            <a:r>
              <a:rPr lang="en-US" baseline="-25000" dirty="0" err="1"/>
              <a:t>eff</a:t>
            </a:r>
            <a:r>
              <a:rPr lang="en-US" dirty="0"/>
              <a:t> = 0.55 (local CDC surveillance area model).</a:t>
            </a:r>
          </a:p>
          <a:p>
            <a:pPr marL="285750" indent="-285750">
              <a:buFont typeface="Arial" panose="020B0604020202020204" pitchFamily="34" charset="0"/>
              <a:buChar char="•"/>
            </a:pPr>
            <a:r>
              <a:rPr lang="en-US" dirty="0"/>
              <a:t>Non-seasonal model with </a:t>
            </a:r>
            <a:r>
              <a:rPr lang="en-US" dirty="0" err="1"/>
              <a:t>P</a:t>
            </a:r>
            <a:r>
              <a:rPr lang="en-US" baseline="-25000" dirty="0" err="1"/>
              <a:t>eff</a:t>
            </a:r>
            <a:r>
              <a:rPr lang="en-US" dirty="0"/>
              <a:t> = 1.</a:t>
            </a:r>
          </a:p>
        </p:txBody>
      </p:sp>
    </p:spTree>
    <p:extLst>
      <p:ext uri="{BB962C8B-B14F-4D97-AF65-F5344CB8AC3E}">
        <p14:creationId xmlns:p14="http://schemas.microsoft.com/office/powerpoint/2010/main" val="4156331363"/>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1144</TotalTime>
  <Words>1320</Words>
  <Application>Microsoft Macintosh PowerPoint</Application>
  <PresentationFormat>Widescreen</PresentationFormat>
  <Paragraphs>153</Paragraphs>
  <Slides>28</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28</vt:i4>
      </vt:variant>
    </vt:vector>
  </HeadingPairs>
  <TitlesOfParts>
    <vt:vector size="33" baseType="lpstr">
      <vt:lpstr>Arial</vt:lpstr>
      <vt:lpstr>Calibri</vt:lpstr>
      <vt:lpstr>Calibri Light</vt:lpstr>
      <vt:lpstr>Cambria Math</vt:lpstr>
      <vt:lpstr>Retrospect</vt:lpstr>
      <vt:lpstr>Infectious disease modelling course  Workshop 6a – Fitting dynamic transmission models to real hospitalization data </vt:lpstr>
      <vt:lpstr>Workshop outline</vt:lpstr>
      <vt:lpstr>Motivation</vt:lpstr>
      <vt:lpstr>High-level view of parameter inference for epidemic models</vt:lpstr>
      <vt:lpstr>Influenza hospitalization data</vt:lpstr>
      <vt:lpstr>Try yourself…</vt:lpstr>
      <vt:lpstr>Choosing transmission models to fit to influenza data: Seasonality</vt:lpstr>
      <vt:lpstr>Choosing transmission models to fit to influenza data: Population size</vt:lpstr>
      <vt:lpstr>Basic influenza transmission model</vt:lpstr>
      <vt:lpstr>Try yourself…</vt:lpstr>
      <vt:lpstr>Visualizing a set of guessed parameters</vt:lpstr>
      <vt:lpstr>Observation model</vt:lpstr>
      <vt:lpstr>Prediction of the guessed parameters</vt:lpstr>
      <vt:lpstr>The error/loss function</vt:lpstr>
      <vt:lpstr>Maximum Likelihood Estimation recap</vt:lpstr>
      <vt:lpstr>Try yourself…</vt:lpstr>
      <vt:lpstr>Numerical Optimization: Local optimization</vt:lpstr>
      <vt:lpstr>Numerical Optimization: Local optimization</vt:lpstr>
      <vt:lpstr>Numerical Optimization: Global optimization</vt:lpstr>
      <vt:lpstr>Try yourself…</vt:lpstr>
      <vt:lpstr>Best fits for the epidemic models</vt:lpstr>
      <vt:lpstr>Model selection: AIC</vt:lpstr>
      <vt:lpstr>Model selection: How did the models perform?</vt:lpstr>
      <vt:lpstr>Model selection</vt:lpstr>
      <vt:lpstr>Model selection</vt:lpstr>
      <vt:lpstr>Try it yourself…</vt:lpstr>
      <vt:lpstr>Model selection</vt:lpstr>
      <vt:lpstr>PowerPoint Presentation</vt:lpstr>
    </vt:vector>
  </TitlesOfParts>
  <Company>Warwick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Rabia AZIZA</dc:creator>
  <cp:lastModifiedBy>Brand, Samuel</cp:lastModifiedBy>
  <cp:revision>141</cp:revision>
  <dcterms:created xsi:type="dcterms:W3CDTF">2020-10-14T10:21:04Z</dcterms:created>
  <dcterms:modified xsi:type="dcterms:W3CDTF">2021-03-10T10:12:20Z</dcterms:modified>
</cp:coreProperties>
</file>